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charts/chart2.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71"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0"/>
  </p:normalViewPr>
  <p:slideViewPr>
    <p:cSldViewPr snapToGrid="0" snapToObjects="1">
      <p:cViewPr varScale="1">
        <p:scale>
          <a:sx n="87" d="100"/>
          <a:sy n="87" d="100"/>
        </p:scale>
        <p:origin x="56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doughnutChart>
        <c:varyColors val="1"/>
        <c:ser>
          <c:idx val="0"/>
          <c:order val="0"/>
          <c:tx>
            <c:strRef>
              <c:f>Sheet1!$B$1</c:f>
              <c:strCache>
                <c:ptCount val="1"/>
                <c:pt idx="0">
                  <c:v>Mức độ hài lòng</c:v>
                </c:pt>
              </c:strCache>
            </c:strRef>
          </c:tx>
          <c:spPr>
            <a:solidFill>
              <a:schemeClr val="accent1"/>
            </a:solidFill>
            <a:ln w="9525" cap="flat">
              <a:solidFill>
                <a:srgbClr val="F9F9F9"/>
              </a:solidFill>
              <a:prstDash val="solid"/>
              <a:round/>
            </a:ln>
            <a:effectLst/>
          </c:spPr>
          <c:dPt>
            <c:idx val="0"/>
            <c:bubble3D val="0"/>
            <c:spPr>
              <a:solidFill>
                <a:srgbClr val="000054"/>
              </a:solidFill>
              <a:effectLst/>
            </c:spPr>
            <c:extLst>
              <c:ext xmlns:c16="http://schemas.microsoft.com/office/drawing/2014/chart" uri="{C3380CC4-5D6E-409C-BE32-E72D297353CC}">
                <c16:uniqueId val="{00000001-7D03-4685-AD3B-CD08C9373EFA}"/>
              </c:ext>
            </c:extLst>
          </c:dPt>
          <c:dPt>
            <c:idx val="1"/>
            <c:bubble3D val="0"/>
            <c:spPr>
              <a:solidFill>
                <a:srgbClr val="0284C7"/>
              </a:solidFill>
              <a:effectLst/>
            </c:spPr>
            <c:extLst>
              <c:ext xmlns:c16="http://schemas.microsoft.com/office/drawing/2014/chart" uri="{C3380CC4-5D6E-409C-BE32-E72D297353CC}">
                <c16:uniqueId val="{00000003-7D03-4685-AD3B-CD08C9373EFA}"/>
              </c:ext>
            </c:extLst>
          </c:dPt>
          <c:dPt>
            <c:idx val="2"/>
            <c:bubble3D val="0"/>
            <c:spPr>
              <a:solidFill>
                <a:srgbClr val="F59E0B"/>
              </a:solidFill>
              <a:effectLst/>
            </c:spPr>
            <c:extLst>
              <c:ext xmlns:c16="http://schemas.microsoft.com/office/drawing/2014/chart" uri="{C3380CC4-5D6E-409C-BE32-E72D297353CC}">
                <c16:uniqueId val="{00000005-7D03-4685-AD3B-CD08C9373EFA}"/>
              </c:ext>
            </c:extLst>
          </c:dPt>
          <c:dLbls>
            <c:dLbl>
              <c:idx val="0"/>
              <c:numFmt formatCode="0%" sourceLinked="0"/>
              <c:spPr/>
              <c:txPr>
                <a:bodyPr/>
                <a:lstStyle/>
                <a:p>
                  <a:pPr>
                    <a:defRPr sz="1000" b="0" i="0" u="none" strike="noStrike">
                      <a:solidFill>
                        <a:schemeClr val="bg1"/>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7D03-4685-AD3B-CD08C9373EFA}"/>
                </c:ext>
              </c:extLst>
            </c:dLbl>
            <c:dLbl>
              <c:idx val="1"/>
              <c:numFmt formatCode="0%" sourceLinked="0"/>
              <c:spPr/>
              <c:txPr>
                <a:bodyPr/>
                <a:lstStyle/>
                <a:p>
                  <a:pPr>
                    <a:defRPr sz="1000" b="0" i="0" u="none" strike="noStrike">
                      <a:solidFill>
                        <a:schemeClr val="bg1"/>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7D03-4685-AD3B-CD08C9373EFA}"/>
                </c:ext>
              </c:extLst>
            </c:dLbl>
            <c:dLbl>
              <c:idx val="2"/>
              <c:numFmt formatCode="0%" sourceLinked="0"/>
              <c:spPr/>
              <c:txPr>
                <a:bodyPr/>
                <a:lstStyle/>
                <a:p>
                  <a:pPr>
                    <a:defRPr sz="1000" b="0" i="0" u="none" strike="noStrike">
                      <a:solidFill>
                        <a:schemeClr val="bg1"/>
                      </a:solidFill>
                      <a:latin typeface="Arial"/>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7D03-4685-AD3B-CD08C9373EFA}"/>
                </c:ext>
              </c:extLst>
            </c:dLbl>
            <c:numFmt formatCode="0%" sourceLinked="0"/>
            <c:spPr>
              <a:noFill/>
              <a:ln>
                <a:noFill/>
              </a:ln>
              <a:effectLst/>
            </c:spPr>
            <c:txPr>
              <a:bodyPr/>
              <a:lstStyle/>
              <a:p>
                <a:pPr>
                  <a:defRPr sz="1800" b="0" i="0" u="none" strike="noStrike">
                    <a:solidFill>
                      <a:schemeClr val="bg1"/>
                    </a:solidFill>
                    <a:latin typeface="Arial"/>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Rất thích / Rất tốt (86.1%)</c:v>
                </c:pt>
                <c:pt idx="1">
                  <c:v>Thích / Tốt (12.2%)</c:v>
                </c:pt>
                <c:pt idx="2">
                  <c:v>Khá / Bình thường (1.7%)</c:v>
                </c:pt>
              </c:strCache>
            </c:strRef>
          </c:cat>
          <c:val>
            <c:numRef>
              <c:f>Sheet1!$B$2:$B$4</c:f>
              <c:numCache>
                <c:formatCode>General</c:formatCode>
                <c:ptCount val="3"/>
                <c:pt idx="0">
                  <c:v>86.1</c:v>
                </c:pt>
                <c:pt idx="1">
                  <c:v>12.2</c:v>
                </c:pt>
                <c:pt idx="2">
                  <c:v>1.7</c:v>
                </c:pt>
              </c:numCache>
            </c:numRef>
          </c:val>
          <c:extLst>
            <c:ext xmlns:c16="http://schemas.microsoft.com/office/drawing/2014/chart" uri="{C3380CC4-5D6E-409C-BE32-E72D297353CC}">
              <c16:uniqueId val="{00000006-7D03-4685-AD3B-CD08C9373EFA}"/>
            </c:ext>
          </c:extLst>
        </c:ser>
        <c:dLbls>
          <c:showLegendKey val="0"/>
          <c:showVal val="0"/>
          <c:showCatName val="0"/>
          <c:showSerName val="0"/>
          <c:showPercent val="0"/>
          <c:showBubbleSize val="0"/>
          <c:showLeaderLines val="0"/>
        </c:dLbls>
        <c:firstSliceAng val="0"/>
        <c:holeSize val="55"/>
      </c:doughnutChart>
      <c:spPr>
        <a:noFill/>
        <a:ln>
          <a:noFill/>
        </a:ln>
        <a:effectLst/>
      </c:spPr>
    </c:plotArea>
    <c:legend>
      <c:legendPos val="b"/>
      <c:overlay val="0"/>
      <c:txPr>
        <a:bodyPr/>
        <a:lstStyle/>
        <a:p>
          <a:pPr>
            <a:defRPr sz="900"/>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Điểm TB Tin học</c:v>
                </c:pt>
              </c:strCache>
            </c:strRef>
          </c:tx>
          <c:spPr>
            <a:solidFill>
              <a:srgbClr val="94A3B8"/>
            </a:solidFill>
            <a:effectLst/>
          </c:spPr>
          <c:invertIfNegative val="0"/>
          <c:dPt>
            <c:idx val="0"/>
            <c:invertIfNegative val="0"/>
            <c:bubble3D val="0"/>
            <c:extLst>
              <c:ext xmlns:c16="http://schemas.microsoft.com/office/drawing/2014/chart" uri="{C3380CC4-5D6E-409C-BE32-E72D297353CC}">
                <c16:uniqueId val="{00000001-C020-4B83-AC55-78FF12291B1A}"/>
              </c:ext>
            </c:extLst>
          </c:dPt>
          <c:dPt>
            <c:idx val="1"/>
            <c:invertIfNegative val="0"/>
            <c:bubble3D val="0"/>
            <c:spPr>
              <a:solidFill>
                <a:srgbClr val="38BDF8"/>
              </a:solidFill>
              <a:effectLst/>
            </c:spPr>
            <c:extLst>
              <c:ext xmlns:c16="http://schemas.microsoft.com/office/drawing/2014/chart" uri="{C3380CC4-5D6E-409C-BE32-E72D297353CC}">
                <c16:uniqueId val="{00000003-C020-4B83-AC55-78FF12291B1A}"/>
              </c:ext>
            </c:extLst>
          </c:dPt>
          <c:dPt>
            <c:idx val="2"/>
            <c:invertIfNegative val="0"/>
            <c:bubble3D val="0"/>
            <c:spPr>
              <a:solidFill>
                <a:srgbClr val="000054"/>
              </a:solidFill>
              <a:effectLst/>
            </c:spPr>
            <c:extLst>
              <c:ext xmlns:c16="http://schemas.microsoft.com/office/drawing/2014/chart" uri="{C3380CC4-5D6E-409C-BE32-E72D297353CC}">
                <c16:uniqueId val="{00000005-C020-4B83-AC55-78FF12291B1A}"/>
              </c:ext>
            </c:extLst>
          </c:dPt>
          <c:dLbls>
            <c:numFmt formatCode="#,##0" sourceLinked="0"/>
            <c:spPr>
              <a:noFill/>
              <a:ln>
                <a:noFill/>
              </a:ln>
              <a:effectLst/>
            </c:spPr>
            <c:txPr>
              <a:bodyPr/>
              <a:lstStyle/>
              <a:p>
                <a:pPr>
                  <a:defRPr sz="1100" b="0" i="0" u="none" strike="noStrike">
                    <a:solidFill>
                      <a:srgbClr val="000054"/>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Trước áp dụng (06/2026)</c:v>
                </c:pt>
                <c:pt idx="1">
                  <c:v>Sau 2 tháng (08/2026)</c:v>
                </c:pt>
                <c:pt idx="2">
                  <c:v>Hiện tại (10/2026)</c:v>
                </c:pt>
              </c:strCache>
            </c:strRef>
          </c:cat>
          <c:val>
            <c:numRef>
              <c:f>Sheet1!$B$2:$B$4</c:f>
              <c:numCache>
                <c:formatCode>General</c:formatCode>
                <c:ptCount val="3"/>
                <c:pt idx="0">
                  <c:v>6.3</c:v>
                </c:pt>
                <c:pt idx="1">
                  <c:v>7.15</c:v>
                </c:pt>
                <c:pt idx="2">
                  <c:v>7.85</c:v>
                </c:pt>
              </c:numCache>
            </c:numRef>
          </c:val>
          <c:extLst>
            <c:ext xmlns:c16="http://schemas.microsoft.com/office/drawing/2014/chart" uri="{C3380CC4-5D6E-409C-BE32-E72D297353CC}">
              <c16:uniqueId val="{00000006-C020-4B83-AC55-78FF12291B1A}"/>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max val="8.5"/>
          <c:min val="5"/>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124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23/10/2026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333924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mailto:maithanhhuy1402@gmail.com"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85800" y="4163805"/>
            <a:ext cx="10820400" cy="2008537"/>
          </a:xfrm>
          <a:custGeom>
            <a:avLst/>
            <a:gdLst/>
            <a:ahLst/>
            <a:cxnLst/>
            <a:rect l="l" t="t" r="r" b="b"/>
            <a:pathLst>
              <a:path w="16230600" h="3012805">
                <a:moveTo>
                  <a:pt x="0" y="0"/>
                </a:moveTo>
                <a:lnTo>
                  <a:pt x="16230600" y="0"/>
                </a:lnTo>
                <a:lnTo>
                  <a:pt x="16230600" y="3012806"/>
                </a:lnTo>
                <a:lnTo>
                  <a:pt x="0" y="3012806"/>
                </a:lnTo>
                <a:lnTo>
                  <a:pt x="0" y="0"/>
                </a:lnTo>
                <a:close/>
              </a:path>
            </a:pathLst>
          </a:custGeom>
          <a:blipFill>
            <a:blip r:embed="rId2"/>
            <a:stretch>
              <a:fillRect/>
            </a:stretch>
          </a:blipFill>
        </p:spPr>
        <p:txBody>
          <a:bodyPr/>
          <a:lstStyle/>
          <a:p>
            <a:endParaRPr lang="en-AU" sz="1200"/>
          </a:p>
        </p:txBody>
      </p:sp>
      <p:grpSp>
        <p:nvGrpSpPr>
          <p:cNvPr id="3" name="Group 3"/>
          <p:cNvGrpSpPr/>
          <p:nvPr/>
        </p:nvGrpSpPr>
        <p:grpSpPr>
          <a:xfrm>
            <a:off x="2930901" y="4416058"/>
            <a:ext cx="1884263" cy="1504362"/>
            <a:chOff x="0" y="0"/>
            <a:chExt cx="3768525" cy="3008723"/>
          </a:xfrm>
        </p:grpSpPr>
        <p:sp>
          <p:nvSpPr>
            <p:cNvPr id="4" name="TextBox 4"/>
            <p:cNvSpPr txBox="1"/>
            <p:nvPr/>
          </p:nvSpPr>
          <p:spPr>
            <a:xfrm>
              <a:off x="0" y="0"/>
              <a:ext cx="3768525" cy="436016"/>
            </a:xfrm>
            <a:prstGeom prst="rect">
              <a:avLst/>
            </a:prstGeom>
          </p:spPr>
          <p:txBody>
            <a:bodyPr lIns="0" tIns="0" rIns="0" bIns="0" rtlCol="0" anchor="t">
              <a:spAutoFit/>
            </a:bodyPr>
            <a:lstStyle/>
            <a:p>
              <a:pPr>
                <a:lnSpc>
                  <a:spcPts val="1725"/>
                </a:lnSpc>
              </a:pPr>
              <a:r>
                <a:rPr lang="en-US" sz="1437" b="1" spc="53">
                  <a:solidFill>
                    <a:srgbClr val="FFFFFF"/>
                  </a:solidFill>
                  <a:latin typeface="Museo RMIT VN Bold"/>
                  <a:ea typeface="Museo RMIT VN Bold"/>
                  <a:cs typeface="Museo RMIT VN Bold"/>
                  <a:sym typeface="Museo RMIT VN Bold"/>
                </a:rPr>
                <a:t>Giáo viên thực hiện</a:t>
              </a:r>
            </a:p>
          </p:txBody>
        </p:sp>
        <p:sp>
          <p:nvSpPr>
            <p:cNvPr id="5" name="TextBox 5"/>
            <p:cNvSpPr txBox="1"/>
            <p:nvPr/>
          </p:nvSpPr>
          <p:spPr>
            <a:xfrm>
              <a:off x="246968" y="2572707"/>
              <a:ext cx="3022421" cy="436016"/>
            </a:xfrm>
            <a:prstGeom prst="rect">
              <a:avLst/>
            </a:prstGeom>
          </p:spPr>
          <p:txBody>
            <a:bodyPr lIns="0" tIns="0" rIns="0" bIns="0" rtlCol="0" anchor="t">
              <a:spAutoFit/>
            </a:bodyPr>
            <a:lstStyle/>
            <a:p>
              <a:pPr algn="just">
                <a:lnSpc>
                  <a:spcPts val="1725"/>
                </a:lnSpc>
              </a:pPr>
              <a:r>
                <a:rPr lang="en-US" sz="1437">
                  <a:solidFill>
                    <a:srgbClr val="FFEA00"/>
                  </a:solidFill>
                  <a:latin typeface="Museo RMIT VN Light"/>
                  <a:ea typeface="Museo RMIT VN Light"/>
                  <a:cs typeface="Museo RMIT VN Light"/>
                  <a:sym typeface="Museo RMIT VN Light"/>
                </a:rPr>
                <a:t> Mai Thanh Huy</a:t>
              </a:r>
            </a:p>
          </p:txBody>
        </p:sp>
        <p:grpSp>
          <p:nvGrpSpPr>
            <p:cNvPr id="6" name="Group 6"/>
            <p:cNvGrpSpPr/>
            <p:nvPr/>
          </p:nvGrpSpPr>
          <p:grpSpPr>
            <a:xfrm>
              <a:off x="892174" y="532672"/>
              <a:ext cx="1678822" cy="1862013"/>
              <a:chOff x="88502" y="3154"/>
              <a:chExt cx="3840454" cy="4259517"/>
            </a:xfrm>
          </p:grpSpPr>
          <p:sp>
            <p:nvSpPr>
              <p:cNvPr id="7" name="Freeform 7"/>
              <p:cNvSpPr/>
              <p:nvPr/>
            </p:nvSpPr>
            <p:spPr>
              <a:xfrm>
                <a:off x="88502" y="3154"/>
                <a:ext cx="3840454" cy="4259517"/>
              </a:xfrm>
              <a:custGeom>
                <a:avLst/>
                <a:gdLst/>
                <a:ahLst/>
                <a:cxnLst/>
                <a:rect l="l" t="t" r="r" b="b"/>
                <a:pathLst>
                  <a:path w="3961876" h="3944279">
                    <a:moveTo>
                      <a:pt x="1981089" y="20"/>
                    </a:moveTo>
                    <a:cubicBezTo>
                      <a:pt x="1274334" y="-3155"/>
                      <a:pt x="620030" y="372003"/>
                      <a:pt x="265700" y="983508"/>
                    </a:cubicBezTo>
                    <a:cubicBezTo>
                      <a:pt x="-88630" y="1595013"/>
                      <a:pt x="-88503" y="2349266"/>
                      <a:pt x="265700" y="2960771"/>
                    </a:cubicBezTo>
                    <a:cubicBezTo>
                      <a:pt x="619903" y="3572276"/>
                      <a:pt x="1274334" y="3947434"/>
                      <a:pt x="1980962" y="3944259"/>
                    </a:cubicBezTo>
                    <a:cubicBezTo>
                      <a:pt x="2687590" y="3947434"/>
                      <a:pt x="3342021" y="3572276"/>
                      <a:pt x="3696224" y="2960771"/>
                    </a:cubicBezTo>
                    <a:cubicBezTo>
                      <a:pt x="4050427" y="2349266"/>
                      <a:pt x="4050427" y="1595013"/>
                      <a:pt x="3696224" y="983508"/>
                    </a:cubicBezTo>
                    <a:cubicBezTo>
                      <a:pt x="3342021" y="372003"/>
                      <a:pt x="2687717" y="-3155"/>
                      <a:pt x="1981089" y="20"/>
                    </a:cubicBezTo>
                    <a:close/>
                  </a:path>
                </a:pathLst>
              </a:custGeom>
              <a:blipFill>
                <a:blip r:embed="rId3" cstate="print">
                  <a:extLst>
                    <a:ext uri="{28A0092B-C50C-407E-A947-70E740481C1C}">
                      <a14:useLocalDpi xmlns:a14="http://schemas.microsoft.com/office/drawing/2010/main" val="0"/>
                    </a:ext>
                  </a:extLst>
                </a:blip>
                <a:stretch>
                  <a:fillRect/>
                </a:stretch>
              </a:blipFill>
              <a:ln cap="sq">
                <a:noFill/>
                <a:prstDash val="solid"/>
                <a:miter/>
              </a:ln>
            </p:spPr>
            <p:txBody>
              <a:bodyPr/>
              <a:lstStyle/>
              <a:p>
                <a:endParaRPr lang="en-AU" sz="1200"/>
              </a:p>
            </p:txBody>
          </p:sp>
        </p:grpSp>
      </p:grpSp>
      <p:sp>
        <p:nvSpPr>
          <p:cNvPr id="8" name="Freeform 8"/>
          <p:cNvSpPr/>
          <p:nvPr/>
        </p:nvSpPr>
        <p:spPr>
          <a:xfrm>
            <a:off x="392820" y="3797992"/>
            <a:ext cx="1103054" cy="1236130"/>
          </a:xfrm>
          <a:custGeom>
            <a:avLst/>
            <a:gdLst/>
            <a:ahLst/>
            <a:cxnLst/>
            <a:rect l="l" t="t" r="r" b="b"/>
            <a:pathLst>
              <a:path w="1654581" h="1854195">
                <a:moveTo>
                  <a:pt x="0" y="0"/>
                </a:moveTo>
                <a:lnTo>
                  <a:pt x="1654581" y="0"/>
                </a:lnTo>
                <a:lnTo>
                  <a:pt x="1654581" y="1854195"/>
                </a:lnTo>
                <a:lnTo>
                  <a:pt x="0" y="1854195"/>
                </a:lnTo>
                <a:lnTo>
                  <a:pt x="0" y="0"/>
                </a:lnTo>
                <a:close/>
              </a:path>
            </a:pathLst>
          </a:custGeom>
          <a:blipFill>
            <a:blip r:embed="rId4"/>
            <a:stretch>
              <a:fillRect/>
            </a:stretch>
          </a:blipFill>
        </p:spPr>
        <p:txBody>
          <a:bodyPr/>
          <a:lstStyle/>
          <a:p>
            <a:endParaRPr lang="en-AU" sz="1200"/>
          </a:p>
        </p:txBody>
      </p:sp>
      <p:sp>
        <p:nvSpPr>
          <p:cNvPr id="9" name="Freeform 9"/>
          <p:cNvSpPr/>
          <p:nvPr/>
        </p:nvSpPr>
        <p:spPr>
          <a:xfrm>
            <a:off x="0" y="0"/>
            <a:ext cx="12192000" cy="1920240"/>
          </a:xfrm>
          <a:custGeom>
            <a:avLst/>
            <a:gdLst/>
            <a:ahLst/>
            <a:cxnLst/>
            <a:rect l="l" t="t" r="r" b="b"/>
            <a:pathLst>
              <a:path w="18288000" h="2880360">
                <a:moveTo>
                  <a:pt x="0" y="0"/>
                </a:moveTo>
                <a:lnTo>
                  <a:pt x="18288000" y="0"/>
                </a:lnTo>
                <a:lnTo>
                  <a:pt x="18288000" y="2880360"/>
                </a:lnTo>
                <a:lnTo>
                  <a:pt x="0" y="2880360"/>
                </a:lnTo>
                <a:lnTo>
                  <a:pt x="0" y="0"/>
                </a:lnTo>
                <a:close/>
              </a:path>
            </a:pathLst>
          </a:custGeom>
          <a:blipFill>
            <a:blip r:embed="rId5"/>
            <a:stretch>
              <a:fillRect/>
            </a:stretch>
          </a:blipFill>
        </p:spPr>
        <p:txBody>
          <a:bodyPr/>
          <a:lstStyle/>
          <a:p>
            <a:endParaRPr lang="en-AU" sz="1200"/>
          </a:p>
        </p:txBody>
      </p:sp>
      <p:sp>
        <p:nvSpPr>
          <p:cNvPr id="10" name="Freeform 10"/>
          <p:cNvSpPr/>
          <p:nvPr/>
        </p:nvSpPr>
        <p:spPr>
          <a:xfrm>
            <a:off x="0" y="0"/>
            <a:ext cx="12192000" cy="1920240"/>
          </a:xfrm>
          <a:custGeom>
            <a:avLst/>
            <a:gdLst/>
            <a:ahLst/>
            <a:cxnLst/>
            <a:rect l="l" t="t" r="r" b="b"/>
            <a:pathLst>
              <a:path w="18288000" h="2880360">
                <a:moveTo>
                  <a:pt x="0" y="0"/>
                </a:moveTo>
                <a:lnTo>
                  <a:pt x="18288000" y="0"/>
                </a:lnTo>
                <a:lnTo>
                  <a:pt x="18288000" y="2880360"/>
                </a:lnTo>
                <a:lnTo>
                  <a:pt x="0" y="2880360"/>
                </a:lnTo>
                <a:lnTo>
                  <a:pt x="0" y="0"/>
                </a:lnTo>
                <a:close/>
              </a:path>
            </a:pathLst>
          </a:custGeom>
          <a:blipFill>
            <a:blip r:embed="rId6"/>
            <a:stretch>
              <a:fillRect/>
            </a:stretch>
          </a:blipFill>
        </p:spPr>
        <p:txBody>
          <a:bodyPr/>
          <a:lstStyle/>
          <a:p>
            <a:endParaRPr lang="en-AU" sz="1200"/>
          </a:p>
        </p:txBody>
      </p:sp>
      <p:sp>
        <p:nvSpPr>
          <p:cNvPr id="11" name="TextBox 11"/>
          <p:cNvSpPr txBox="1"/>
          <p:nvPr/>
        </p:nvSpPr>
        <p:spPr>
          <a:xfrm>
            <a:off x="101600" y="2105426"/>
            <a:ext cx="11938000" cy="1477328"/>
          </a:xfrm>
          <a:prstGeom prst="rect">
            <a:avLst/>
          </a:prstGeom>
        </p:spPr>
        <p:txBody>
          <a:bodyPr wrap="square" lIns="0" tIns="0" rIns="0" bIns="0" rtlCol="0" anchor="t">
            <a:spAutoFit/>
          </a:bodyPr>
          <a:lstStyle/>
          <a:p>
            <a:pPr algn="ctr"/>
            <a:r>
              <a:rPr lang="vi-VN" sz="4800" b="1" spc="-322">
                <a:solidFill>
                  <a:srgbClr val="000054"/>
                </a:solidFill>
                <a:latin typeface="Aptos Bold"/>
                <a:ea typeface="Aptos Bold"/>
                <a:cs typeface="Aptos Bold"/>
                <a:sym typeface="Aptos Bold"/>
              </a:rPr>
              <a:t>ETAN EduAI – Giải pháp Ứng dụng AI toàn diện trong dạy học, đánh giá và quản lý học tập Tiểu học</a:t>
            </a:r>
            <a:endParaRPr lang="en-US" sz="4800" b="1" spc="-322">
              <a:solidFill>
                <a:srgbClr val="000054"/>
              </a:solidFill>
              <a:latin typeface="Aptos Bold"/>
              <a:ea typeface="Aptos Bold"/>
              <a:cs typeface="Aptos Bold"/>
              <a:sym typeface="Aptos Bold"/>
            </a:endParaRPr>
          </a:p>
        </p:txBody>
      </p:sp>
      <p:sp>
        <p:nvSpPr>
          <p:cNvPr id="12" name="TextBox 12"/>
          <p:cNvSpPr txBox="1"/>
          <p:nvPr/>
        </p:nvSpPr>
        <p:spPr>
          <a:xfrm>
            <a:off x="5596725" y="4479125"/>
            <a:ext cx="4819788" cy="662874"/>
          </a:xfrm>
          <a:prstGeom prst="rect">
            <a:avLst/>
          </a:prstGeom>
        </p:spPr>
        <p:txBody>
          <a:bodyPr lIns="0" tIns="0" rIns="0" bIns="0" rtlCol="0" anchor="t">
            <a:spAutoFit/>
          </a:bodyPr>
          <a:lstStyle/>
          <a:p>
            <a:pPr>
              <a:lnSpc>
                <a:spcPts val="1999"/>
              </a:lnSpc>
            </a:pPr>
            <a:r>
              <a:rPr lang="en-US" sz="1666" b="1" spc="61">
                <a:solidFill>
                  <a:srgbClr val="FFFFFF"/>
                </a:solidFill>
                <a:latin typeface="Aptos Bold"/>
                <a:ea typeface="Aptos Bold"/>
                <a:cs typeface="Aptos Bold"/>
                <a:sym typeface="Aptos Bold"/>
              </a:rPr>
              <a:t>Đơn vị công tác:</a:t>
            </a:r>
          </a:p>
          <a:p>
            <a:pPr>
              <a:lnSpc>
                <a:spcPts val="1600"/>
              </a:lnSpc>
            </a:pPr>
            <a:r>
              <a:rPr lang="en-US" sz="1333" spc="49">
                <a:solidFill>
                  <a:srgbClr val="FFFFFF"/>
                </a:solidFill>
                <a:latin typeface="Aptos"/>
                <a:ea typeface="Aptos"/>
                <a:cs typeface="Aptos"/>
                <a:sym typeface="Aptos"/>
              </a:rPr>
              <a:t>Trường Tiểu học Tân Thới</a:t>
            </a:r>
          </a:p>
          <a:p>
            <a:pPr>
              <a:lnSpc>
                <a:spcPts val="1600"/>
              </a:lnSpc>
            </a:pPr>
            <a:r>
              <a:rPr lang="en-US" sz="1333" spc="49">
                <a:solidFill>
                  <a:srgbClr val="FFFFFF"/>
                </a:solidFill>
                <a:latin typeface="Aptos"/>
                <a:ea typeface="Aptos"/>
                <a:cs typeface="Aptos"/>
                <a:sym typeface="Aptos"/>
              </a:rPr>
              <a:t>Ấp Tân Hiệp, xã Tân Thới, tỉnh Đồng Tháp</a:t>
            </a:r>
          </a:p>
        </p:txBody>
      </p:sp>
      <p:sp>
        <p:nvSpPr>
          <p:cNvPr id="13" name="TextBox 13"/>
          <p:cNvSpPr txBox="1"/>
          <p:nvPr/>
        </p:nvSpPr>
        <p:spPr>
          <a:xfrm>
            <a:off x="5596726" y="5347822"/>
            <a:ext cx="3038539" cy="512961"/>
          </a:xfrm>
          <a:prstGeom prst="rect">
            <a:avLst/>
          </a:prstGeom>
        </p:spPr>
        <p:txBody>
          <a:bodyPr lIns="0" tIns="0" rIns="0" bIns="0" rtlCol="0" anchor="t">
            <a:spAutoFit/>
          </a:bodyPr>
          <a:lstStyle/>
          <a:p>
            <a:pPr algn="just">
              <a:lnSpc>
                <a:spcPts val="1999"/>
              </a:lnSpc>
              <a:spcBef>
                <a:spcPct val="0"/>
              </a:spcBef>
            </a:pPr>
            <a:r>
              <a:rPr lang="en-US" sz="1666" b="1">
                <a:solidFill>
                  <a:srgbClr val="FFFFFF"/>
                </a:solidFill>
                <a:latin typeface="Aptos Bold"/>
                <a:ea typeface="Aptos Bold"/>
                <a:cs typeface="Aptos Bold"/>
                <a:sym typeface="Aptos Bold"/>
              </a:rPr>
              <a:t>Email:</a:t>
            </a:r>
            <a:r>
              <a:rPr lang="en-US" sz="1666">
                <a:solidFill>
                  <a:srgbClr val="FFFFFF"/>
                </a:solidFill>
                <a:latin typeface="Aptos"/>
                <a:ea typeface="Aptos"/>
                <a:cs typeface="Aptos"/>
                <a:sym typeface="Aptos"/>
              </a:rPr>
              <a:t> </a:t>
            </a:r>
            <a:r>
              <a:rPr lang="en-US" sz="1333">
                <a:solidFill>
                  <a:schemeClr val="bg1"/>
                </a:solidFill>
                <a:latin typeface="Aptos"/>
                <a:ea typeface="Aptos"/>
                <a:cs typeface="Aptos"/>
                <a:sym typeface="Aptos"/>
                <a:hlinkClick r:id="rId7">
                  <a:extLst>
                    <a:ext uri="{A12FA001-AC4F-418D-AE19-62706E023703}">
                      <ahyp:hlinkClr xmlns:ahyp="http://schemas.microsoft.com/office/drawing/2018/hyperlinkcolor" val="tx"/>
                    </a:ext>
                  </a:extLst>
                </a:hlinkClick>
              </a:rPr>
              <a:t>maithanhhuy1402@gmail.com</a:t>
            </a:r>
            <a:endParaRPr lang="en-US" sz="1333">
              <a:solidFill>
                <a:schemeClr val="bg1"/>
              </a:solidFill>
              <a:latin typeface="Aptos"/>
              <a:ea typeface="Aptos"/>
              <a:cs typeface="Aptos"/>
              <a:sym typeface="Aptos"/>
            </a:endParaRPr>
          </a:p>
          <a:p>
            <a:pPr algn="just">
              <a:lnSpc>
                <a:spcPts val="1999"/>
              </a:lnSpc>
              <a:spcBef>
                <a:spcPct val="0"/>
              </a:spcBef>
            </a:pPr>
            <a:r>
              <a:rPr lang="en-US" sz="1667">
                <a:solidFill>
                  <a:srgbClr val="FFFFFF"/>
                </a:solidFill>
                <a:latin typeface="Aptos"/>
                <a:ea typeface="Aptos"/>
                <a:cs typeface="Aptos"/>
                <a:sym typeface="Aptos"/>
              </a:rPr>
              <a:t>Website:</a:t>
            </a:r>
            <a:r>
              <a:rPr lang="en-US" sz="1333">
                <a:solidFill>
                  <a:srgbClr val="FFFFFF"/>
                </a:solidFill>
                <a:latin typeface="Aptos"/>
                <a:ea typeface="Aptos"/>
                <a:cs typeface="Aptos"/>
                <a:sym typeface="Aptos"/>
              </a:rPr>
              <a:t> https://etan.com.vn/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MỤC LỤC TRÌNH BÀY</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a:solidFill>
                  <a:srgbClr val="000054"/>
                </a:solidFill>
                <a:latin typeface="Calibri" pitchFamily="34" charset="0"/>
                <a:ea typeface="Calibri" pitchFamily="34" charset="-122"/>
                <a:cs typeface="Calibri" pitchFamily="34" charset="-120"/>
              </a:rPr>
              <a:t>NỘI DUNG TRÌNH BÀY</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2 / 15</a:t>
            </a:r>
            <a:endParaRPr lang="en-US" sz="900" dirty="0"/>
          </a:p>
        </p:txBody>
      </p:sp>
      <p:pic>
        <p:nvPicPr>
          <p:cNvPr id="12" name="Image 1" descr="D:\LAB\TheGroup_Quizz\NGAY HOI_NHA GIAO SANG TAO_CONG NGHE SO, AI_2026\mau_slide_extracted\slide2_left_banner.png"/>
          <p:cNvPicPr>
            <a:picLocks noChangeAspect="1"/>
          </p:cNvPicPr>
          <p:nvPr/>
        </p:nvPicPr>
        <p:blipFill>
          <a:blip r:embed="rId4"/>
          <a:srcRect/>
          <a:stretch/>
        </p:blipFill>
        <p:spPr>
          <a:xfrm>
            <a:off x="731520" y="1234440"/>
            <a:ext cx="3474720" cy="4800600"/>
          </a:xfrm>
          <a:prstGeom prst="rect">
            <a:avLst/>
          </a:prstGeom>
        </p:spPr>
      </p:pic>
      <p:sp>
        <p:nvSpPr>
          <p:cNvPr id="13" name="Shape 9"/>
          <p:cNvSpPr/>
          <p:nvPr/>
        </p:nvSpPr>
        <p:spPr>
          <a:xfrm>
            <a:off x="868680" y="4389120"/>
            <a:ext cx="3200400" cy="1463040"/>
          </a:xfrm>
          <a:prstGeom prst="rect">
            <a:avLst/>
          </a:prstGeom>
          <a:solidFill>
            <a:srgbClr val="000054">
              <a:alpha val="90000"/>
            </a:srgbClr>
          </a:solidFill>
          <a:ln w="19050">
            <a:solidFill>
              <a:srgbClr val="00ADB5"/>
            </a:solidFill>
            <a:prstDash val="solid"/>
          </a:ln>
        </p:spPr>
      </p:sp>
      <p:sp>
        <p:nvSpPr>
          <p:cNvPr id="14" name="Text 10"/>
          <p:cNvSpPr/>
          <p:nvPr/>
        </p:nvSpPr>
        <p:spPr>
          <a:xfrm>
            <a:off x="960120" y="4434840"/>
            <a:ext cx="3017520" cy="1371600"/>
          </a:xfrm>
          <a:prstGeom prst="rect">
            <a:avLst/>
          </a:prstGeom>
          <a:noFill/>
          <a:ln/>
        </p:spPr>
        <p:txBody>
          <a:bodyPr wrap="square" rtlCol="0" anchor="ctr"/>
          <a:lstStyle/>
          <a:p>
            <a:pPr marL="0" indent="0">
              <a:buNone/>
            </a:pPr>
            <a:r>
              <a:rPr lang="en-US" sz="1000" dirty="0">
                <a:solidFill>
                  <a:srgbClr val="FFFFFF"/>
                </a:solidFill>
                <a:latin typeface="Calibri" pitchFamily="34" charset="0"/>
                <a:ea typeface="Calibri" pitchFamily="34" charset="-122"/>
                <a:cs typeface="Calibri" pitchFamily="34" charset="-120"/>
              </a:rPr>
              <a:t>⭐ HỆ SINH THÁI THỰC TẾ</a:t>
            </a:r>
            <a:endParaRPr lang="en-US" sz="1000" dirty="0"/>
          </a:p>
          <a:p>
            <a:pPr marL="0" indent="0">
              <a:buNone/>
            </a:pPr>
            <a:r>
              <a:rPr lang="en-US" sz="1000" dirty="0">
                <a:solidFill>
                  <a:srgbClr val="FFFFFF"/>
                </a:solidFill>
                <a:latin typeface="Calibri" pitchFamily="34" charset="0"/>
                <a:ea typeface="Calibri" pitchFamily="34" charset="-122"/>
                <a:cs typeface="Calibri" pitchFamily="34" charset="-120"/>
              </a:rPr>
              <a:t>• 1.145 Học sinh đã phục vụ</a:t>
            </a:r>
            <a:endParaRPr lang="en-US" sz="1000" dirty="0"/>
          </a:p>
          <a:p>
            <a:pPr marL="0" indent="0">
              <a:buNone/>
            </a:pPr>
            <a:r>
              <a:rPr lang="en-US" sz="1000" dirty="0">
                <a:solidFill>
                  <a:srgbClr val="FFFFFF"/>
                </a:solidFill>
                <a:latin typeface="Calibri" pitchFamily="34" charset="0"/>
                <a:ea typeface="Calibri" pitchFamily="34" charset="-122"/>
                <a:cs typeface="Calibri" pitchFamily="34" charset="-120"/>
              </a:rPr>
              <a:t>• 210.000+ Lượt học tập &amp; đánh giá</a:t>
            </a:r>
            <a:endParaRPr lang="en-US" sz="1000" dirty="0"/>
          </a:p>
          <a:p>
            <a:pPr marL="0" indent="0">
              <a:buNone/>
            </a:pPr>
            <a:r>
              <a:rPr lang="en-US" sz="1000" dirty="0">
                <a:solidFill>
                  <a:srgbClr val="FFFFFF"/>
                </a:solidFill>
                <a:latin typeface="Calibri" pitchFamily="34" charset="0"/>
                <a:ea typeface="Calibri" pitchFamily="34" charset="-122"/>
                <a:cs typeface="Calibri" pitchFamily="34" charset="-120"/>
              </a:rPr>
              <a:t>• Vận hành liên tục từ 9/2024</a:t>
            </a:r>
            <a:endParaRPr lang="en-US" sz="1000" dirty="0"/>
          </a:p>
          <a:p>
            <a:pPr marL="0" indent="0">
              <a:buNone/>
            </a:pPr>
            <a:r>
              <a:rPr lang="en-US" sz="1000" dirty="0">
                <a:solidFill>
                  <a:srgbClr val="FFFFFF"/>
                </a:solidFill>
                <a:latin typeface="Calibri" pitchFamily="34" charset="0"/>
                <a:ea typeface="Calibri" pitchFamily="34" charset="-122"/>
                <a:cs typeface="Calibri" pitchFamily="34" charset="-120"/>
              </a:rPr>
              <a:t>• Chuẩn hóa theo GDPT 2018</a:t>
            </a:r>
            <a:endParaRPr lang="en-US" sz="1000" dirty="0"/>
          </a:p>
        </p:txBody>
      </p:sp>
      <p:sp>
        <p:nvSpPr>
          <p:cNvPr id="15" name="Shape 11"/>
          <p:cNvSpPr/>
          <p:nvPr/>
        </p:nvSpPr>
        <p:spPr>
          <a:xfrm>
            <a:off x="4434840" y="1234440"/>
            <a:ext cx="7756855" cy="749808"/>
          </a:xfrm>
          <a:prstGeom prst="rect">
            <a:avLst/>
          </a:prstGeom>
          <a:solidFill>
            <a:srgbClr val="F8FAFC"/>
          </a:solidFill>
          <a:ln w="12700">
            <a:solidFill>
              <a:srgbClr val="CBD5E1"/>
            </a:solidFill>
            <a:prstDash val="solid"/>
          </a:ln>
        </p:spPr>
      </p:sp>
      <p:sp>
        <p:nvSpPr>
          <p:cNvPr id="16" name="Shape 12"/>
          <p:cNvSpPr/>
          <p:nvPr/>
        </p:nvSpPr>
        <p:spPr>
          <a:xfrm>
            <a:off x="4526280" y="1344168"/>
            <a:ext cx="656248" cy="530352"/>
          </a:xfrm>
          <a:prstGeom prst="rect">
            <a:avLst/>
          </a:prstGeom>
          <a:solidFill>
            <a:srgbClr val="000054"/>
          </a:solidFill>
          <a:ln/>
        </p:spPr>
      </p:sp>
      <p:sp>
        <p:nvSpPr>
          <p:cNvPr id="17" name="Text 13"/>
          <p:cNvSpPr/>
          <p:nvPr/>
        </p:nvSpPr>
        <p:spPr>
          <a:xfrm>
            <a:off x="4526280" y="1344168"/>
            <a:ext cx="656248" cy="530352"/>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01</a:t>
            </a:r>
            <a:endParaRPr lang="en-US" sz="1600" dirty="0"/>
          </a:p>
        </p:txBody>
      </p:sp>
      <p:sp>
        <p:nvSpPr>
          <p:cNvPr id="18" name="Text 14"/>
          <p:cNvSpPr/>
          <p:nvPr/>
        </p:nvSpPr>
        <p:spPr>
          <a:xfrm>
            <a:off x="5257799" y="1307592"/>
            <a:ext cx="6663445" cy="292608"/>
          </a:xfrm>
          <a:prstGeom prst="rect">
            <a:avLst/>
          </a:prstGeom>
          <a:noFill/>
          <a:ln/>
        </p:spPr>
        <p:txBody>
          <a:bodyPr wrap="square" rtlCol="0" anchor="ctr"/>
          <a:lstStyle/>
          <a:p>
            <a:pPr marL="0" indent="0">
              <a:buNone/>
            </a:pPr>
            <a:r>
              <a:rPr lang="en-US" sz="1600" b="1" dirty="0">
                <a:solidFill>
                  <a:srgbClr val="000054"/>
                </a:solidFill>
                <a:latin typeface="Calibri" pitchFamily="34" charset="0"/>
                <a:ea typeface="Calibri" pitchFamily="34" charset="-122"/>
                <a:cs typeface="Calibri" pitchFamily="34" charset="-120"/>
              </a:rPr>
              <a:t>BỐI CẢNH VÀ VẤN ĐỀ THỰC TIỄN</a:t>
            </a:r>
            <a:endParaRPr lang="en-US" sz="1600" dirty="0"/>
          </a:p>
        </p:txBody>
      </p:sp>
      <p:sp>
        <p:nvSpPr>
          <p:cNvPr id="19" name="Text 15"/>
          <p:cNvSpPr/>
          <p:nvPr/>
        </p:nvSpPr>
        <p:spPr>
          <a:xfrm>
            <a:off x="5257799" y="1600200"/>
            <a:ext cx="6663445" cy="320040"/>
          </a:xfrm>
          <a:prstGeom prst="rect">
            <a:avLst/>
          </a:prstGeom>
          <a:noFill/>
          <a:ln/>
        </p:spPr>
        <p:txBody>
          <a:bodyPr wrap="square" rtlCol="0" anchor="t"/>
          <a:lstStyle/>
          <a:p>
            <a:pPr marL="0" indent="0">
              <a:buNone/>
            </a:pPr>
            <a:r>
              <a:rPr lang="en-US" sz="1600" dirty="0">
                <a:solidFill>
                  <a:srgbClr val="1E293B"/>
                </a:solidFill>
                <a:latin typeface="Calibri" pitchFamily="34" charset="0"/>
                <a:ea typeface="Calibri" pitchFamily="34" charset="-122"/>
                <a:cs typeface="Calibri" pitchFamily="34" charset="-120"/>
              </a:rPr>
              <a:t>Đặc thù trường tiểu học xã đảo, áp lực nhận xét TT27 và 6 nút thắt sư phạm.</a:t>
            </a:r>
            <a:endParaRPr lang="en-US" sz="1600" dirty="0"/>
          </a:p>
        </p:txBody>
      </p:sp>
      <p:sp>
        <p:nvSpPr>
          <p:cNvPr id="20" name="Shape 16"/>
          <p:cNvSpPr/>
          <p:nvPr/>
        </p:nvSpPr>
        <p:spPr>
          <a:xfrm>
            <a:off x="4434840" y="2048256"/>
            <a:ext cx="7756855" cy="749808"/>
          </a:xfrm>
          <a:prstGeom prst="rect">
            <a:avLst/>
          </a:prstGeom>
          <a:solidFill>
            <a:srgbClr val="FFFFFF"/>
          </a:solidFill>
          <a:ln w="12700">
            <a:solidFill>
              <a:srgbClr val="CBD5E1"/>
            </a:solidFill>
            <a:prstDash val="solid"/>
          </a:ln>
        </p:spPr>
        <p:txBody>
          <a:bodyPr/>
          <a:lstStyle/>
          <a:p>
            <a:endParaRPr lang="en-US"/>
          </a:p>
        </p:txBody>
      </p:sp>
      <p:sp>
        <p:nvSpPr>
          <p:cNvPr id="21" name="Shape 17"/>
          <p:cNvSpPr/>
          <p:nvPr/>
        </p:nvSpPr>
        <p:spPr>
          <a:xfrm>
            <a:off x="4526280" y="2157984"/>
            <a:ext cx="656248" cy="530352"/>
          </a:xfrm>
          <a:prstGeom prst="rect">
            <a:avLst/>
          </a:prstGeom>
          <a:solidFill>
            <a:srgbClr val="000054"/>
          </a:solidFill>
          <a:ln/>
        </p:spPr>
      </p:sp>
      <p:sp>
        <p:nvSpPr>
          <p:cNvPr id="22" name="Text 18"/>
          <p:cNvSpPr/>
          <p:nvPr/>
        </p:nvSpPr>
        <p:spPr>
          <a:xfrm>
            <a:off x="4526280" y="2157984"/>
            <a:ext cx="656248" cy="530352"/>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02</a:t>
            </a:r>
            <a:endParaRPr lang="en-US" sz="1600" dirty="0"/>
          </a:p>
        </p:txBody>
      </p:sp>
      <p:sp>
        <p:nvSpPr>
          <p:cNvPr id="23" name="Text 19"/>
          <p:cNvSpPr/>
          <p:nvPr/>
        </p:nvSpPr>
        <p:spPr>
          <a:xfrm>
            <a:off x="5257799" y="2121408"/>
            <a:ext cx="6663445" cy="292608"/>
          </a:xfrm>
          <a:prstGeom prst="rect">
            <a:avLst/>
          </a:prstGeom>
          <a:noFill/>
          <a:ln/>
        </p:spPr>
        <p:txBody>
          <a:bodyPr wrap="square" rtlCol="0" anchor="ctr"/>
          <a:lstStyle/>
          <a:p>
            <a:pPr marL="0" indent="0">
              <a:buNone/>
            </a:pPr>
            <a:r>
              <a:rPr lang="en-US" sz="1600" b="1" dirty="0">
                <a:solidFill>
                  <a:srgbClr val="000054"/>
                </a:solidFill>
                <a:latin typeface="Calibri" pitchFamily="34" charset="0"/>
                <a:ea typeface="Calibri" pitchFamily="34" charset="-122"/>
                <a:cs typeface="Calibri" pitchFamily="34" charset="-120"/>
              </a:rPr>
              <a:t>Ý TƯỞNG VÀ KIẾN TRÚC HỆ THỐNG</a:t>
            </a:r>
            <a:endParaRPr lang="en-US" sz="1600" dirty="0"/>
          </a:p>
        </p:txBody>
      </p:sp>
      <p:sp>
        <p:nvSpPr>
          <p:cNvPr id="24" name="Text 20"/>
          <p:cNvSpPr/>
          <p:nvPr/>
        </p:nvSpPr>
        <p:spPr>
          <a:xfrm>
            <a:off x="5257799" y="2414016"/>
            <a:ext cx="6829426" cy="320040"/>
          </a:xfrm>
          <a:prstGeom prst="rect">
            <a:avLst/>
          </a:prstGeom>
          <a:noFill/>
          <a:ln/>
        </p:spPr>
        <p:txBody>
          <a:bodyPr wrap="square" rtlCol="0" anchor="t"/>
          <a:lstStyle/>
          <a:p>
            <a:pPr marL="0" indent="0">
              <a:buNone/>
            </a:pPr>
            <a:r>
              <a:rPr lang="en-US" sz="1600" dirty="0">
                <a:solidFill>
                  <a:srgbClr val="1E293B"/>
                </a:solidFill>
                <a:latin typeface="Calibri" pitchFamily="34" charset="0"/>
                <a:ea typeface="Calibri" pitchFamily="34" charset="-122"/>
                <a:cs typeface="Calibri" pitchFamily="34" charset="-120"/>
              </a:rPr>
              <a:t>Kiến trúc 3 tầng: Web App, Lõi Hybrid AI (Gemini, Llama, AST, EMA), School Ops.</a:t>
            </a:r>
            <a:endParaRPr lang="en-US" sz="1600" dirty="0"/>
          </a:p>
        </p:txBody>
      </p:sp>
      <p:sp>
        <p:nvSpPr>
          <p:cNvPr id="25" name="Shape 21"/>
          <p:cNvSpPr/>
          <p:nvPr/>
        </p:nvSpPr>
        <p:spPr>
          <a:xfrm>
            <a:off x="4434840" y="2862072"/>
            <a:ext cx="7756855" cy="749808"/>
          </a:xfrm>
          <a:prstGeom prst="rect">
            <a:avLst/>
          </a:prstGeom>
          <a:solidFill>
            <a:srgbClr val="F8FAFC"/>
          </a:solidFill>
          <a:ln w="12700">
            <a:solidFill>
              <a:srgbClr val="CBD5E1"/>
            </a:solidFill>
            <a:prstDash val="solid"/>
          </a:ln>
        </p:spPr>
      </p:sp>
      <p:sp>
        <p:nvSpPr>
          <p:cNvPr id="26" name="Shape 22"/>
          <p:cNvSpPr/>
          <p:nvPr/>
        </p:nvSpPr>
        <p:spPr>
          <a:xfrm>
            <a:off x="4526280" y="2971800"/>
            <a:ext cx="656248" cy="530352"/>
          </a:xfrm>
          <a:prstGeom prst="rect">
            <a:avLst/>
          </a:prstGeom>
          <a:solidFill>
            <a:srgbClr val="000054"/>
          </a:solidFill>
          <a:ln/>
        </p:spPr>
      </p:sp>
      <p:sp>
        <p:nvSpPr>
          <p:cNvPr id="27" name="Text 23"/>
          <p:cNvSpPr/>
          <p:nvPr/>
        </p:nvSpPr>
        <p:spPr>
          <a:xfrm>
            <a:off x="4526280" y="2971800"/>
            <a:ext cx="656248" cy="530352"/>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03</a:t>
            </a:r>
            <a:endParaRPr lang="en-US" sz="1600" dirty="0"/>
          </a:p>
        </p:txBody>
      </p:sp>
      <p:sp>
        <p:nvSpPr>
          <p:cNvPr id="28" name="Text 24"/>
          <p:cNvSpPr/>
          <p:nvPr/>
        </p:nvSpPr>
        <p:spPr>
          <a:xfrm>
            <a:off x="5257799" y="2935224"/>
            <a:ext cx="6663445" cy="292608"/>
          </a:xfrm>
          <a:prstGeom prst="rect">
            <a:avLst/>
          </a:prstGeom>
          <a:noFill/>
          <a:ln/>
        </p:spPr>
        <p:txBody>
          <a:bodyPr wrap="square" rtlCol="0" anchor="ctr"/>
          <a:lstStyle/>
          <a:p>
            <a:pPr marL="0" indent="0">
              <a:buNone/>
            </a:pPr>
            <a:r>
              <a:rPr lang="en-US" sz="1600" b="1" dirty="0">
                <a:solidFill>
                  <a:srgbClr val="000054"/>
                </a:solidFill>
                <a:latin typeface="Calibri" pitchFamily="34" charset="0"/>
                <a:ea typeface="Calibri" pitchFamily="34" charset="-122"/>
                <a:cs typeface="Calibri" pitchFamily="34" charset="-120"/>
              </a:rPr>
              <a:t>TRIỂN KHAI THỰC TẾ &amp; ĐỐI TƯỢNG</a:t>
            </a:r>
            <a:endParaRPr lang="en-US" sz="1600" dirty="0"/>
          </a:p>
        </p:txBody>
      </p:sp>
      <p:sp>
        <p:nvSpPr>
          <p:cNvPr id="29" name="Text 25"/>
          <p:cNvSpPr/>
          <p:nvPr/>
        </p:nvSpPr>
        <p:spPr>
          <a:xfrm>
            <a:off x="5257799" y="3227832"/>
            <a:ext cx="6663445" cy="320040"/>
          </a:xfrm>
          <a:prstGeom prst="rect">
            <a:avLst/>
          </a:prstGeom>
          <a:noFill/>
          <a:ln/>
        </p:spPr>
        <p:txBody>
          <a:bodyPr wrap="square" rtlCol="0" anchor="t"/>
          <a:lstStyle/>
          <a:p>
            <a:pPr marL="0" indent="0">
              <a:buNone/>
            </a:pPr>
            <a:r>
              <a:rPr lang="en-US" sz="1600" dirty="0">
                <a:solidFill>
                  <a:srgbClr val="1E293B"/>
                </a:solidFill>
                <a:latin typeface="Calibri" pitchFamily="34" charset="0"/>
                <a:ea typeface="Calibri" pitchFamily="34" charset="-122"/>
                <a:cs typeface="Calibri" pitchFamily="34" charset="-120"/>
              </a:rPr>
              <a:t>Quy trình 6 bước, thời gian từ 9/2024 đến nay, 3 giai đoạn tổ chức dạy học.</a:t>
            </a:r>
            <a:endParaRPr lang="en-US" sz="1600" dirty="0"/>
          </a:p>
        </p:txBody>
      </p:sp>
      <p:sp>
        <p:nvSpPr>
          <p:cNvPr id="30" name="Shape 26"/>
          <p:cNvSpPr/>
          <p:nvPr/>
        </p:nvSpPr>
        <p:spPr>
          <a:xfrm>
            <a:off x="4434840" y="3675888"/>
            <a:ext cx="7756855" cy="749808"/>
          </a:xfrm>
          <a:prstGeom prst="rect">
            <a:avLst/>
          </a:prstGeom>
          <a:solidFill>
            <a:srgbClr val="FFFFFF"/>
          </a:solidFill>
          <a:ln w="12700">
            <a:solidFill>
              <a:srgbClr val="CBD5E1"/>
            </a:solidFill>
            <a:prstDash val="solid"/>
          </a:ln>
        </p:spPr>
      </p:sp>
      <p:sp>
        <p:nvSpPr>
          <p:cNvPr id="31" name="Shape 27"/>
          <p:cNvSpPr/>
          <p:nvPr/>
        </p:nvSpPr>
        <p:spPr>
          <a:xfrm>
            <a:off x="4526280" y="3785616"/>
            <a:ext cx="656248" cy="530352"/>
          </a:xfrm>
          <a:prstGeom prst="rect">
            <a:avLst/>
          </a:prstGeom>
          <a:solidFill>
            <a:srgbClr val="000054"/>
          </a:solidFill>
          <a:ln/>
        </p:spPr>
      </p:sp>
      <p:sp>
        <p:nvSpPr>
          <p:cNvPr id="32" name="Text 28"/>
          <p:cNvSpPr/>
          <p:nvPr/>
        </p:nvSpPr>
        <p:spPr>
          <a:xfrm>
            <a:off x="4526280" y="3785616"/>
            <a:ext cx="656248" cy="530352"/>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04</a:t>
            </a:r>
            <a:endParaRPr lang="en-US" sz="1600" dirty="0"/>
          </a:p>
        </p:txBody>
      </p:sp>
      <p:sp>
        <p:nvSpPr>
          <p:cNvPr id="33" name="Text 29"/>
          <p:cNvSpPr/>
          <p:nvPr/>
        </p:nvSpPr>
        <p:spPr>
          <a:xfrm>
            <a:off x="5257799" y="3749040"/>
            <a:ext cx="6663445" cy="292608"/>
          </a:xfrm>
          <a:prstGeom prst="rect">
            <a:avLst/>
          </a:prstGeom>
          <a:noFill/>
          <a:ln/>
        </p:spPr>
        <p:txBody>
          <a:bodyPr wrap="square" rtlCol="0" anchor="ctr"/>
          <a:lstStyle/>
          <a:p>
            <a:pPr marL="0" indent="0">
              <a:buNone/>
            </a:pPr>
            <a:r>
              <a:rPr lang="en-US" sz="1600" b="1" dirty="0">
                <a:solidFill>
                  <a:srgbClr val="000054"/>
                </a:solidFill>
                <a:latin typeface="Calibri" pitchFamily="34" charset="0"/>
                <a:ea typeface="Calibri" pitchFamily="34" charset="-122"/>
                <a:cs typeface="Calibri" pitchFamily="34" charset="-120"/>
              </a:rPr>
              <a:t>KẾT QUẢ VÀ TÁC ĐỘNG ĐỘT PHÁ</a:t>
            </a:r>
            <a:endParaRPr lang="en-US" sz="1600" dirty="0"/>
          </a:p>
        </p:txBody>
      </p:sp>
      <p:sp>
        <p:nvSpPr>
          <p:cNvPr id="34" name="Text 30"/>
          <p:cNvSpPr/>
          <p:nvPr/>
        </p:nvSpPr>
        <p:spPr>
          <a:xfrm>
            <a:off x="5257799" y="4041648"/>
            <a:ext cx="6663445" cy="320040"/>
          </a:xfrm>
          <a:prstGeom prst="rect">
            <a:avLst/>
          </a:prstGeom>
          <a:noFill/>
          <a:ln/>
        </p:spPr>
        <p:txBody>
          <a:bodyPr wrap="square" rtlCol="0" anchor="t"/>
          <a:lstStyle/>
          <a:p>
            <a:pPr marL="0" indent="0">
              <a:buNone/>
            </a:pPr>
            <a:r>
              <a:rPr lang="en-US" sz="1600" dirty="0">
                <a:solidFill>
                  <a:srgbClr val="1E293B"/>
                </a:solidFill>
                <a:latin typeface="Calibri" pitchFamily="34" charset="0"/>
                <a:ea typeface="Calibri" pitchFamily="34" charset="-122"/>
                <a:cs typeface="Calibri" pitchFamily="34" charset="-120"/>
              </a:rPr>
              <a:t>Chấm đa phương thức, 18 Rank EXP, khảo sát 1.145 HS, điểm Tin học 3 năm.</a:t>
            </a:r>
            <a:endParaRPr lang="en-US" sz="1600" dirty="0"/>
          </a:p>
        </p:txBody>
      </p:sp>
      <p:sp>
        <p:nvSpPr>
          <p:cNvPr id="35" name="Shape 31"/>
          <p:cNvSpPr/>
          <p:nvPr/>
        </p:nvSpPr>
        <p:spPr>
          <a:xfrm>
            <a:off x="4434840" y="4489704"/>
            <a:ext cx="7756855" cy="749808"/>
          </a:xfrm>
          <a:prstGeom prst="rect">
            <a:avLst/>
          </a:prstGeom>
          <a:solidFill>
            <a:srgbClr val="F8FAFC"/>
          </a:solidFill>
          <a:ln w="12700">
            <a:solidFill>
              <a:srgbClr val="CBD5E1"/>
            </a:solidFill>
            <a:prstDash val="solid"/>
          </a:ln>
        </p:spPr>
      </p:sp>
      <p:sp>
        <p:nvSpPr>
          <p:cNvPr id="36" name="Shape 32"/>
          <p:cNvSpPr/>
          <p:nvPr/>
        </p:nvSpPr>
        <p:spPr>
          <a:xfrm>
            <a:off x="4526280" y="4599432"/>
            <a:ext cx="656248" cy="530352"/>
          </a:xfrm>
          <a:prstGeom prst="rect">
            <a:avLst/>
          </a:prstGeom>
          <a:solidFill>
            <a:srgbClr val="000054"/>
          </a:solidFill>
          <a:ln/>
        </p:spPr>
      </p:sp>
      <p:sp>
        <p:nvSpPr>
          <p:cNvPr id="37" name="Text 33"/>
          <p:cNvSpPr/>
          <p:nvPr/>
        </p:nvSpPr>
        <p:spPr>
          <a:xfrm>
            <a:off x="4526280" y="4599432"/>
            <a:ext cx="656248" cy="530352"/>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05</a:t>
            </a:r>
            <a:endParaRPr lang="en-US" sz="1600" dirty="0"/>
          </a:p>
        </p:txBody>
      </p:sp>
      <p:sp>
        <p:nvSpPr>
          <p:cNvPr id="38" name="Text 34"/>
          <p:cNvSpPr/>
          <p:nvPr/>
        </p:nvSpPr>
        <p:spPr>
          <a:xfrm>
            <a:off x="5257799" y="4562856"/>
            <a:ext cx="6663445" cy="292608"/>
          </a:xfrm>
          <a:prstGeom prst="rect">
            <a:avLst/>
          </a:prstGeom>
          <a:noFill/>
          <a:ln/>
        </p:spPr>
        <p:txBody>
          <a:bodyPr wrap="square" rtlCol="0" anchor="ctr"/>
          <a:lstStyle/>
          <a:p>
            <a:pPr marL="0" indent="0">
              <a:buNone/>
            </a:pPr>
            <a:r>
              <a:rPr lang="en-US" sz="1600" b="1" dirty="0">
                <a:solidFill>
                  <a:srgbClr val="000054"/>
                </a:solidFill>
                <a:latin typeface="Calibri" pitchFamily="34" charset="0"/>
                <a:ea typeface="Calibri" pitchFamily="34" charset="-122"/>
                <a:cs typeface="Calibri" pitchFamily="34" charset="-120"/>
              </a:rPr>
              <a:t>THẢO LUẬN &amp; ĐỊNH HƯỚNG TƯƠNG LAI</a:t>
            </a:r>
            <a:endParaRPr lang="en-US" sz="1600" dirty="0"/>
          </a:p>
        </p:txBody>
      </p:sp>
      <p:sp>
        <p:nvSpPr>
          <p:cNvPr id="39" name="Text 35"/>
          <p:cNvSpPr/>
          <p:nvPr/>
        </p:nvSpPr>
        <p:spPr>
          <a:xfrm>
            <a:off x="5257799" y="4855464"/>
            <a:ext cx="6663445" cy="320040"/>
          </a:xfrm>
          <a:prstGeom prst="rect">
            <a:avLst/>
          </a:prstGeom>
          <a:noFill/>
          <a:ln/>
        </p:spPr>
        <p:txBody>
          <a:bodyPr wrap="square" rtlCol="0" anchor="t"/>
          <a:lstStyle/>
          <a:p>
            <a:pPr marL="0" indent="0">
              <a:buNone/>
            </a:pPr>
            <a:r>
              <a:rPr lang="en-US" sz="1600" dirty="0">
                <a:solidFill>
                  <a:srgbClr val="1E293B"/>
                </a:solidFill>
                <a:latin typeface="Calibri" pitchFamily="34" charset="0"/>
                <a:ea typeface="Calibri" pitchFamily="34" charset="-122"/>
                <a:cs typeface="Calibri" pitchFamily="34" charset="-120"/>
              </a:rPr>
              <a:t>So sánh đối xứng Cũ vs Mới, tính bền vững chi phí 0đ và lộ trình </a:t>
            </a:r>
            <a:r>
              <a:rPr lang="en-US" sz="1600">
                <a:solidFill>
                  <a:srgbClr val="1E293B"/>
                </a:solidFill>
                <a:latin typeface="Calibri" pitchFamily="34" charset="0"/>
                <a:ea typeface="Calibri" pitchFamily="34" charset="-122"/>
                <a:cs typeface="Calibri" pitchFamily="34" charset="-120"/>
              </a:rPr>
              <a:t>3 bước.</a:t>
            </a:r>
            <a:endParaRPr lang="en-US" sz="1600" dirty="0"/>
          </a:p>
        </p:txBody>
      </p:sp>
      <p:sp>
        <p:nvSpPr>
          <p:cNvPr id="40" name="Shape 36"/>
          <p:cNvSpPr/>
          <p:nvPr/>
        </p:nvSpPr>
        <p:spPr>
          <a:xfrm>
            <a:off x="4434840" y="5303520"/>
            <a:ext cx="7756855" cy="749808"/>
          </a:xfrm>
          <a:prstGeom prst="rect">
            <a:avLst/>
          </a:prstGeom>
          <a:solidFill>
            <a:srgbClr val="FFFFFF"/>
          </a:solidFill>
          <a:ln w="12700">
            <a:solidFill>
              <a:srgbClr val="CBD5E1"/>
            </a:solidFill>
            <a:prstDash val="solid"/>
          </a:ln>
        </p:spPr>
      </p:sp>
      <p:sp>
        <p:nvSpPr>
          <p:cNvPr id="41" name="Shape 37"/>
          <p:cNvSpPr/>
          <p:nvPr/>
        </p:nvSpPr>
        <p:spPr>
          <a:xfrm>
            <a:off x="4526280" y="5413248"/>
            <a:ext cx="656248" cy="530352"/>
          </a:xfrm>
          <a:prstGeom prst="rect">
            <a:avLst/>
          </a:prstGeom>
          <a:solidFill>
            <a:srgbClr val="000054"/>
          </a:solidFill>
          <a:ln/>
        </p:spPr>
      </p:sp>
      <p:sp>
        <p:nvSpPr>
          <p:cNvPr id="42" name="Text 38"/>
          <p:cNvSpPr/>
          <p:nvPr/>
        </p:nvSpPr>
        <p:spPr>
          <a:xfrm>
            <a:off x="4526280" y="5413248"/>
            <a:ext cx="656248" cy="530352"/>
          </a:xfrm>
          <a:prstGeom prst="rect">
            <a:avLst/>
          </a:prstGeom>
          <a:noFill/>
          <a:ln/>
        </p:spPr>
        <p:txBody>
          <a:bodyPr wrap="square"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06</a:t>
            </a:r>
            <a:endParaRPr lang="en-US" sz="1600" dirty="0"/>
          </a:p>
        </p:txBody>
      </p:sp>
      <p:sp>
        <p:nvSpPr>
          <p:cNvPr id="43" name="Text 39"/>
          <p:cNvSpPr/>
          <p:nvPr/>
        </p:nvSpPr>
        <p:spPr>
          <a:xfrm>
            <a:off x="5257799" y="5376672"/>
            <a:ext cx="6663445" cy="292608"/>
          </a:xfrm>
          <a:prstGeom prst="rect">
            <a:avLst/>
          </a:prstGeom>
          <a:noFill/>
          <a:ln/>
        </p:spPr>
        <p:txBody>
          <a:bodyPr wrap="square" rtlCol="0" anchor="ctr"/>
          <a:lstStyle/>
          <a:p>
            <a:pPr marL="0" indent="0">
              <a:buNone/>
            </a:pPr>
            <a:r>
              <a:rPr lang="en-US" sz="1600" b="1" dirty="0">
                <a:solidFill>
                  <a:srgbClr val="000054"/>
                </a:solidFill>
                <a:latin typeface="Calibri" pitchFamily="34" charset="0"/>
                <a:ea typeface="Calibri" pitchFamily="34" charset="-122"/>
                <a:cs typeface="Calibri" pitchFamily="34" charset="-120"/>
              </a:rPr>
              <a:t>TÀI LIỆU VÀ MINH CHỨNG ĐÍNH KÈM</a:t>
            </a:r>
            <a:endParaRPr lang="en-US" sz="1600" dirty="0"/>
          </a:p>
        </p:txBody>
      </p:sp>
      <p:sp>
        <p:nvSpPr>
          <p:cNvPr id="44" name="Text 40"/>
          <p:cNvSpPr/>
          <p:nvPr/>
        </p:nvSpPr>
        <p:spPr>
          <a:xfrm>
            <a:off x="5257799" y="5669280"/>
            <a:ext cx="6663445" cy="320040"/>
          </a:xfrm>
          <a:prstGeom prst="rect">
            <a:avLst/>
          </a:prstGeom>
          <a:noFill/>
          <a:ln/>
        </p:spPr>
        <p:txBody>
          <a:bodyPr wrap="square" rtlCol="0" anchor="t"/>
          <a:lstStyle/>
          <a:p>
            <a:pPr marL="0" indent="0">
              <a:buNone/>
            </a:pPr>
            <a:r>
              <a:rPr lang="en-US" sz="1600">
                <a:solidFill>
                  <a:srgbClr val="1E293B"/>
                </a:solidFill>
                <a:latin typeface="Calibri" pitchFamily="34" charset="0"/>
                <a:ea typeface="Calibri" pitchFamily="34" charset="-122"/>
                <a:cs typeface="Calibri" pitchFamily="34" charset="-120"/>
              </a:rPr>
              <a:t>Liên </a:t>
            </a:r>
            <a:r>
              <a:rPr lang="en-US" sz="1600" dirty="0">
                <a:solidFill>
                  <a:srgbClr val="1E293B"/>
                </a:solidFill>
                <a:latin typeface="Calibri" pitchFamily="34" charset="0"/>
                <a:ea typeface="Calibri" pitchFamily="34" charset="-122"/>
                <a:cs typeface="Calibri" pitchFamily="34" charset="-120"/>
              </a:rPr>
              <a:t>kết minh chứng công khai, QR Code quét kiểm chứng, thông tin liên hệ.</a:t>
            </a:r>
            <a:endParaRPr lang="en-US" sz="1600" dirty="0"/>
          </a:p>
        </p:txBody>
      </p:sp>
      <p:pic>
        <p:nvPicPr>
          <p:cNvPr id="45" name="Picture 44">
            <a:extLst>
              <a:ext uri="{FF2B5EF4-FFF2-40B4-BE49-F238E27FC236}">
                <a16:creationId xmlns:a16="http://schemas.microsoft.com/office/drawing/2014/main" id="{B0B07CE2-DE70-B012-63DE-0EB5FCA71C98}"/>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731520" y="1215033"/>
            <a:ext cx="3474720" cy="289062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01 | BỐI CẢNH VÀ VẤN ĐỀ THỰC TIỄN</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THỰC TRẠNG GIẢNG DẠY &amp; 6 "NÚT THẮT" SƯ PHẠM CẦN GIẢI QUYẾT</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3 / 15</a:t>
            </a:r>
            <a:endParaRPr lang="en-US" sz="900" dirty="0"/>
          </a:p>
        </p:txBody>
      </p:sp>
      <p:sp>
        <p:nvSpPr>
          <p:cNvPr id="12" name="Shape 9"/>
          <p:cNvSpPr/>
          <p:nvPr/>
        </p:nvSpPr>
        <p:spPr>
          <a:xfrm>
            <a:off x="731520" y="1234440"/>
            <a:ext cx="3520440" cy="1508760"/>
          </a:xfrm>
          <a:prstGeom prst="rect">
            <a:avLst/>
          </a:prstGeom>
          <a:solidFill>
            <a:srgbClr val="FEF2F2"/>
          </a:solidFill>
          <a:ln w="12700">
            <a:solidFill>
              <a:srgbClr val="FCA5A5"/>
            </a:solidFill>
            <a:prstDash val="solid"/>
          </a:ln>
        </p:spPr>
      </p:sp>
      <p:sp>
        <p:nvSpPr>
          <p:cNvPr id="13" name="Shape 10"/>
          <p:cNvSpPr/>
          <p:nvPr/>
        </p:nvSpPr>
        <p:spPr>
          <a:xfrm>
            <a:off x="841248" y="1344168"/>
            <a:ext cx="457200" cy="320040"/>
          </a:xfrm>
          <a:prstGeom prst="rect">
            <a:avLst/>
          </a:prstGeom>
          <a:solidFill>
            <a:srgbClr val="E61E2A"/>
          </a:solidFill>
          <a:ln/>
        </p:spPr>
      </p:sp>
      <p:sp>
        <p:nvSpPr>
          <p:cNvPr id="14" name="Text 11"/>
          <p:cNvSpPr/>
          <p:nvPr/>
        </p:nvSpPr>
        <p:spPr>
          <a:xfrm>
            <a:off x="841248" y="1344168"/>
            <a:ext cx="457200" cy="32004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01</a:t>
            </a:r>
            <a:endParaRPr lang="en-US" sz="1100" dirty="0"/>
          </a:p>
        </p:txBody>
      </p:sp>
      <p:sp>
        <p:nvSpPr>
          <p:cNvPr id="15" name="Text 12"/>
          <p:cNvSpPr/>
          <p:nvPr/>
        </p:nvSpPr>
        <p:spPr>
          <a:xfrm>
            <a:off x="1371600" y="1325880"/>
            <a:ext cx="2743200" cy="365760"/>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Quá tải nhận xét thường xuyên</a:t>
            </a:r>
            <a:endParaRPr lang="en-US" sz="1400" dirty="0"/>
          </a:p>
        </p:txBody>
      </p:sp>
      <p:sp>
        <p:nvSpPr>
          <p:cNvPr id="16" name="Text 13"/>
          <p:cNvSpPr/>
          <p:nvPr/>
        </p:nvSpPr>
        <p:spPr>
          <a:xfrm>
            <a:off x="868680" y="1737360"/>
            <a:ext cx="3246120" cy="914400"/>
          </a:xfrm>
          <a:prstGeom prst="rect">
            <a:avLst/>
          </a:prstGeom>
          <a:noFill/>
          <a:ln/>
        </p:spPr>
        <p:txBody>
          <a:bodyPr wrap="square" rtlCol="0" anchor="ctr"/>
          <a:lstStyle/>
          <a:p>
            <a:pPr marL="0" indent="0">
              <a:buNone/>
            </a:pPr>
            <a:r>
              <a:rPr lang="en-US" sz="1600" dirty="0">
                <a:solidFill>
                  <a:srgbClr val="1E293B"/>
                </a:solidFill>
                <a:latin typeface="Calibri" pitchFamily="34" charset="0"/>
                <a:ea typeface="Calibri" pitchFamily="34" charset="-122"/>
                <a:cs typeface="Calibri" pitchFamily="34" charset="-120"/>
              </a:rPr>
              <a:t>Mỗi ngày GV phải chấm, ghi nhận xét cho &gt;100 lượt học sinh cả lý thuyết lẫn bài tập thực hành.</a:t>
            </a:r>
            <a:endParaRPr lang="en-US" sz="1600" dirty="0"/>
          </a:p>
        </p:txBody>
      </p:sp>
      <p:sp>
        <p:nvSpPr>
          <p:cNvPr id="17" name="Shape 14"/>
          <p:cNvSpPr/>
          <p:nvPr/>
        </p:nvSpPr>
        <p:spPr>
          <a:xfrm>
            <a:off x="731520" y="2834640"/>
            <a:ext cx="3520440" cy="1508760"/>
          </a:xfrm>
          <a:prstGeom prst="rect">
            <a:avLst/>
          </a:prstGeom>
          <a:solidFill>
            <a:srgbClr val="FEF2F2"/>
          </a:solidFill>
          <a:ln w="12700">
            <a:solidFill>
              <a:srgbClr val="FCA5A5"/>
            </a:solidFill>
            <a:prstDash val="solid"/>
          </a:ln>
        </p:spPr>
      </p:sp>
      <p:sp>
        <p:nvSpPr>
          <p:cNvPr id="18" name="Shape 15"/>
          <p:cNvSpPr/>
          <p:nvPr/>
        </p:nvSpPr>
        <p:spPr>
          <a:xfrm>
            <a:off x="841248" y="2944368"/>
            <a:ext cx="457200" cy="320040"/>
          </a:xfrm>
          <a:prstGeom prst="rect">
            <a:avLst/>
          </a:prstGeom>
          <a:solidFill>
            <a:srgbClr val="E61E2A"/>
          </a:solidFill>
          <a:ln/>
        </p:spPr>
      </p:sp>
      <p:sp>
        <p:nvSpPr>
          <p:cNvPr id="19" name="Text 16"/>
          <p:cNvSpPr/>
          <p:nvPr/>
        </p:nvSpPr>
        <p:spPr>
          <a:xfrm>
            <a:off x="841248" y="2944368"/>
            <a:ext cx="457200" cy="32004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02</a:t>
            </a:r>
            <a:endParaRPr lang="en-US" sz="1100" dirty="0"/>
          </a:p>
        </p:txBody>
      </p:sp>
      <p:sp>
        <p:nvSpPr>
          <p:cNvPr id="20" name="Text 17"/>
          <p:cNvSpPr/>
          <p:nvPr/>
        </p:nvSpPr>
        <p:spPr>
          <a:xfrm>
            <a:off x="1371600" y="2926080"/>
            <a:ext cx="2743200" cy="365760"/>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Thời lượng tiết học quá ngắn (35p)</a:t>
            </a:r>
            <a:endParaRPr lang="en-US" sz="1400" dirty="0"/>
          </a:p>
        </p:txBody>
      </p:sp>
      <p:sp>
        <p:nvSpPr>
          <p:cNvPr id="21" name="Text 18"/>
          <p:cNvSpPr/>
          <p:nvPr/>
        </p:nvSpPr>
        <p:spPr>
          <a:xfrm>
            <a:off x="868680" y="3337560"/>
            <a:ext cx="3246120" cy="914400"/>
          </a:xfrm>
          <a:prstGeom prst="rect">
            <a:avLst/>
          </a:prstGeom>
          <a:noFill/>
          <a:ln/>
        </p:spPr>
        <p:txBody>
          <a:bodyPr wrap="square" rtlCol="0" anchor="ctr"/>
          <a:lstStyle/>
          <a:p>
            <a:pPr marL="0" indent="0">
              <a:buNone/>
            </a:pPr>
            <a:r>
              <a:rPr lang="en-US" sz="1600" dirty="0">
                <a:solidFill>
                  <a:srgbClr val="1E293B"/>
                </a:solidFill>
                <a:latin typeface="Calibri" pitchFamily="34" charset="0"/>
                <a:ea typeface="Calibri" pitchFamily="34" charset="-122"/>
                <a:cs typeface="Calibri" pitchFamily="34" charset="-120"/>
              </a:rPr>
              <a:t>Lớp 35-40 em, GV không thể theo sát, bao quát và sửa lỗi chi tiết cho từng em trong 35 phút.</a:t>
            </a:r>
            <a:endParaRPr lang="en-US" sz="1600" dirty="0"/>
          </a:p>
        </p:txBody>
      </p:sp>
      <p:sp>
        <p:nvSpPr>
          <p:cNvPr id="22" name="Shape 19"/>
          <p:cNvSpPr/>
          <p:nvPr/>
        </p:nvSpPr>
        <p:spPr>
          <a:xfrm>
            <a:off x="731520" y="4434840"/>
            <a:ext cx="3520440" cy="1508760"/>
          </a:xfrm>
          <a:prstGeom prst="rect">
            <a:avLst/>
          </a:prstGeom>
          <a:solidFill>
            <a:srgbClr val="FEF2F2"/>
          </a:solidFill>
          <a:ln w="12700">
            <a:solidFill>
              <a:srgbClr val="FCA5A5"/>
            </a:solidFill>
            <a:prstDash val="solid"/>
          </a:ln>
        </p:spPr>
      </p:sp>
      <p:sp>
        <p:nvSpPr>
          <p:cNvPr id="23" name="Shape 20"/>
          <p:cNvSpPr/>
          <p:nvPr/>
        </p:nvSpPr>
        <p:spPr>
          <a:xfrm>
            <a:off x="841248" y="4544568"/>
            <a:ext cx="457200" cy="320040"/>
          </a:xfrm>
          <a:prstGeom prst="rect">
            <a:avLst/>
          </a:prstGeom>
          <a:solidFill>
            <a:srgbClr val="E61E2A"/>
          </a:solidFill>
          <a:ln/>
        </p:spPr>
      </p:sp>
      <p:sp>
        <p:nvSpPr>
          <p:cNvPr id="24" name="Text 21"/>
          <p:cNvSpPr/>
          <p:nvPr/>
        </p:nvSpPr>
        <p:spPr>
          <a:xfrm>
            <a:off x="841248" y="4544568"/>
            <a:ext cx="457200" cy="32004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03</a:t>
            </a:r>
            <a:endParaRPr lang="en-US" sz="1100" dirty="0"/>
          </a:p>
        </p:txBody>
      </p:sp>
      <p:sp>
        <p:nvSpPr>
          <p:cNvPr id="25" name="Text 22"/>
          <p:cNvSpPr/>
          <p:nvPr/>
        </p:nvSpPr>
        <p:spPr>
          <a:xfrm>
            <a:off x="1371600" y="4526280"/>
            <a:ext cx="2743200" cy="365760"/>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Chấm thực hành đồ họa &amp; code thủ công</a:t>
            </a:r>
            <a:endParaRPr lang="en-US" sz="1400" dirty="0"/>
          </a:p>
        </p:txBody>
      </p:sp>
      <p:sp>
        <p:nvSpPr>
          <p:cNvPr id="26" name="Text 23"/>
          <p:cNvSpPr/>
          <p:nvPr/>
        </p:nvSpPr>
        <p:spPr>
          <a:xfrm>
            <a:off x="868680" y="4937760"/>
            <a:ext cx="3246120" cy="914400"/>
          </a:xfrm>
          <a:prstGeom prst="rect">
            <a:avLst/>
          </a:prstGeom>
          <a:noFill/>
          <a:ln/>
        </p:spPr>
        <p:txBody>
          <a:bodyPr wrap="square" rtlCol="0" anchor="ctr"/>
          <a:lstStyle/>
          <a:p>
            <a:pPr marL="0" indent="0">
              <a:buNone/>
            </a:pPr>
            <a:r>
              <a:rPr lang="en-US" sz="1600" dirty="0">
                <a:solidFill>
                  <a:srgbClr val="1E293B"/>
                </a:solidFill>
                <a:latin typeface="Calibri" pitchFamily="34" charset="0"/>
                <a:ea typeface="Calibri" pitchFamily="34" charset="-122"/>
                <a:cs typeface="Calibri" pitchFamily="34" charset="-120"/>
              </a:rPr>
              <a:t>Chấm từng file Scratch (.sb3) mất 7-10 phút/bài; bài vẽ Paint không có công cụ đối chiếu tự động.</a:t>
            </a:r>
            <a:endParaRPr lang="en-US" sz="1600" dirty="0"/>
          </a:p>
        </p:txBody>
      </p:sp>
      <p:sp>
        <p:nvSpPr>
          <p:cNvPr id="27" name="Shape 24"/>
          <p:cNvSpPr/>
          <p:nvPr/>
        </p:nvSpPr>
        <p:spPr>
          <a:xfrm>
            <a:off x="4389120" y="1234440"/>
            <a:ext cx="3520440" cy="1508760"/>
          </a:xfrm>
          <a:prstGeom prst="rect">
            <a:avLst/>
          </a:prstGeom>
          <a:solidFill>
            <a:srgbClr val="FEF2F2"/>
          </a:solidFill>
          <a:ln w="12700">
            <a:solidFill>
              <a:srgbClr val="FCA5A5"/>
            </a:solidFill>
            <a:prstDash val="solid"/>
          </a:ln>
        </p:spPr>
      </p:sp>
      <p:sp>
        <p:nvSpPr>
          <p:cNvPr id="28" name="Shape 25"/>
          <p:cNvSpPr/>
          <p:nvPr/>
        </p:nvSpPr>
        <p:spPr>
          <a:xfrm>
            <a:off x="4498848" y="1344168"/>
            <a:ext cx="457200" cy="320040"/>
          </a:xfrm>
          <a:prstGeom prst="rect">
            <a:avLst/>
          </a:prstGeom>
          <a:solidFill>
            <a:srgbClr val="E61E2A"/>
          </a:solidFill>
          <a:ln/>
        </p:spPr>
      </p:sp>
      <p:sp>
        <p:nvSpPr>
          <p:cNvPr id="29" name="Text 26"/>
          <p:cNvSpPr/>
          <p:nvPr/>
        </p:nvSpPr>
        <p:spPr>
          <a:xfrm>
            <a:off x="4498848" y="1344168"/>
            <a:ext cx="457200" cy="32004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04</a:t>
            </a:r>
            <a:endParaRPr lang="en-US" sz="1100" dirty="0"/>
          </a:p>
        </p:txBody>
      </p:sp>
      <p:sp>
        <p:nvSpPr>
          <p:cNvPr id="30" name="Text 27"/>
          <p:cNvSpPr/>
          <p:nvPr/>
        </p:nvSpPr>
        <p:spPr>
          <a:xfrm>
            <a:off x="5029200" y="1325880"/>
            <a:ext cx="2743200" cy="365760"/>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Gánh nặng nhập sổ theo dõi TT27</a:t>
            </a:r>
            <a:endParaRPr lang="en-US" sz="1400" dirty="0"/>
          </a:p>
        </p:txBody>
      </p:sp>
      <p:sp>
        <p:nvSpPr>
          <p:cNvPr id="31" name="Text 28"/>
          <p:cNvSpPr/>
          <p:nvPr/>
        </p:nvSpPr>
        <p:spPr>
          <a:xfrm>
            <a:off x="4526280" y="1737360"/>
            <a:ext cx="3246120" cy="914400"/>
          </a:xfrm>
          <a:prstGeom prst="rect">
            <a:avLst/>
          </a:prstGeom>
          <a:noFill/>
          <a:ln/>
        </p:spPr>
        <p:txBody>
          <a:bodyPr wrap="square" rtlCol="0" anchor="ctr"/>
          <a:lstStyle/>
          <a:p>
            <a:pPr marL="0" indent="0">
              <a:buNone/>
            </a:pPr>
            <a:r>
              <a:rPr lang="en-US" sz="1600" dirty="0">
                <a:solidFill>
                  <a:srgbClr val="1E293B"/>
                </a:solidFill>
                <a:latin typeface="Calibri" pitchFamily="34" charset="0"/>
                <a:ea typeface="Calibri" pitchFamily="34" charset="-122"/>
                <a:cs typeface="Calibri" pitchFamily="34" charset="-120"/>
              </a:rPr>
              <a:t>Mất 12-15 giờ ngoài giờ mỗi kỳ chỉ để gõ thủ công từng dòng nhận xét lên phần mềm vnEdu.</a:t>
            </a:r>
            <a:endParaRPr lang="en-US" sz="1600" dirty="0"/>
          </a:p>
        </p:txBody>
      </p:sp>
      <p:sp>
        <p:nvSpPr>
          <p:cNvPr id="32" name="Shape 29"/>
          <p:cNvSpPr/>
          <p:nvPr/>
        </p:nvSpPr>
        <p:spPr>
          <a:xfrm>
            <a:off x="4389120" y="2834640"/>
            <a:ext cx="3520440" cy="1508760"/>
          </a:xfrm>
          <a:prstGeom prst="rect">
            <a:avLst/>
          </a:prstGeom>
          <a:solidFill>
            <a:srgbClr val="FEF2F2"/>
          </a:solidFill>
          <a:ln w="12700">
            <a:solidFill>
              <a:srgbClr val="FCA5A5"/>
            </a:solidFill>
            <a:prstDash val="solid"/>
          </a:ln>
        </p:spPr>
      </p:sp>
      <p:sp>
        <p:nvSpPr>
          <p:cNvPr id="33" name="Shape 30"/>
          <p:cNvSpPr/>
          <p:nvPr/>
        </p:nvSpPr>
        <p:spPr>
          <a:xfrm>
            <a:off x="4498848" y="2944368"/>
            <a:ext cx="457200" cy="320040"/>
          </a:xfrm>
          <a:prstGeom prst="rect">
            <a:avLst/>
          </a:prstGeom>
          <a:solidFill>
            <a:srgbClr val="E61E2A"/>
          </a:solidFill>
          <a:ln/>
        </p:spPr>
      </p:sp>
      <p:sp>
        <p:nvSpPr>
          <p:cNvPr id="34" name="Text 31"/>
          <p:cNvSpPr/>
          <p:nvPr/>
        </p:nvSpPr>
        <p:spPr>
          <a:xfrm>
            <a:off x="4498848" y="2944368"/>
            <a:ext cx="457200" cy="32004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05</a:t>
            </a:r>
            <a:endParaRPr lang="en-US" sz="1100" dirty="0"/>
          </a:p>
        </p:txBody>
      </p:sp>
      <p:sp>
        <p:nvSpPr>
          <p:cNvPr id="35" name="Text 32"/>
          <p:cNvSpPr/>
          <p:nvPr/>
        </p:nvSpPr>
        <p:spPr>
          <a:xfrm>
            <a:off x="5029200" y="2926080"/>
            <a:ext cx="2743200" cy="365760"/>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Dạy học cào bằng, thiếu cá nhân hóa</a:t>
            </a:r>
            <a:endParaRPr lang="en-US" sz="1400" dirty="0"/>
          </a:p>
        </p:txBody>
      </p:sp>
      <p:sp>
        <p:nvSpPr>
          <p:cNvPr id="36" name="Text 33"/>
          <p:cNvSpPr/>
          <p:nvPr/>
        </p:nvSpPr>
        <p:spPr>
          <a:xfrm>
            <a:off x="4526280" y="3337560"/>
            <a:ext cx="3246120" cy="914400"/>
          </a:xfrm>
          <a:prstGeom prst="rect">
            <a:avLst/>
          </a:prstGeom>
          <a:noFill/>
          <a:ln/>
        </p:spPr>
        <p:txBody>
          <a:bodyPr wrap="square" rtlCol="0" anchor="ctr"/>
          <a:lstStyle/>
          <a:p>
            <a:pPr marL="0" indent="0">
              <a:buNone/>
            </a:pPr>
            <a:r>
              <a:rPr lang="en-US" sz="1600" dirty="0">
                <a:solidFill>
                  <a:srgbClr val="1E293B"/>
                </a:solidFill>
                <a:latin typeface="Calibri" pitchFamily="34" charset="0"/>
                <a:ea typeface="Calibri" pitchFamily="34" charset="-122"/>
                <a:cs typeface="Calibri" pitchFamily="34" charset="-120"/>
              </a:rPr>
              <a:t>Học sinh hổng kiến thức không được bù đắp kịp thời; học sinh khá giỏi thiếu động lực bứt phá.</a:t>
            </a:r>
            <a:endParaRPr lang="en-US" sz="1600" dirty="0"/>
          </a:p>
        </p:txBody>
      </p:sp>
      <p:sp>
        <p:nvSpPr>
          <p:cNvPr id="37" name="Shape 34"/>
          <p:cNvSpPr/>
          <p:nvPr/>
        </p:nvSpPr>
        <p:spPr>
          <a:xfrm>
            <a:off x="4389120" y="4434840"/>
            <a:ext cx="3520440" cy="1508760"/>
          </a:xfrm>
          <a:prstGeom prst="rect">
            <a:avLst/>
          </a:prstGeom>
          <a:solidFill>
            <a:srgbClr val="FEF2F2"/>
          </a:solidFill>
          <a:ln w="12700">
            <a:solidFill>
              <a:srgbClr val="FCA5A5"/>
            </a:solidFill>
            <a:prstDash val="solid"/>
          </a:ln>
        </p:spPr>
      </p:sp>
      <p:sp>
        <p:nvSpPr>
          <p:cNvPr id="38" name="Shape 35"/>
          <p:cNvSpPr/>
          <p:nvPr/>
        </p:nvSpPr>
        <p:spPr>
          <a:xfrm>
            <a:off x="4498848" y="4544568"/>
            <a:ext cx="457200" cy="320040"/>
          </a:xfrm>
          <a:prstGeom prst="rect">
            <a:avLst/>
          </a:prstGeom>
          <a:solidFill>
            <a:srgbClr val="E61E2A"/>
          </a:solidFill>
          <a:ln/>
        </p:spPr>
      </p:sp>
      <p:sp>
        <p:nvSpPr>
          <p:cNvPr id="39" name="Text 36"/>
          <p:cNvSpPr/>
          <p:nvPr/>
        </p:nvSpPr>
        <p:spPr>
          <a:xfrm>
            <a:off x="4498848" y="4544568"/>
            <a:ext cx="457200" cy="32004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06</a:t>
            </a:r>
            <a:endParaRPr lang="en-US" sz="1100" dirty="0"/>
          </a:p>
        </p:txBody>
      </p:sp>
      <p:sp>
        <p:nvSpPr>
          <p:cNvPr id="40" name="Text 37"/>
          <p:cNvSpPr/>
          <p:nvPr/>
        </p:nvSpPr>
        <p:spPr>
          <a:xfrm>
            <a:off x="5029200" y="4526280"/>
            <a:ext cx="2743200" cy="365760"/>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Hạn chế thiết bị tại trường xã đảo</a:t>
            </a:r>
            <a:endParaRPr lang="en-US" sz="1400" dirty="0"/>
          </a:p>
        </p:txBody>
      </p:sp>
      <p:sp>
        <p:nvSpPr>
          <p:cNvPr id="41" name="Text 38"/>
          <p:cNvSpPr/>
          <p:nvPr/>
        </p:nvSpPr>
        <p:spPr>
          <a:xfrm>
            <a:off x="4526280" y="4937760"/>
            <a:ext cx="3246120" cy="914400"/>
          </a:xfrm>
          <a:prstGeom prst="rect">
            <a:avLst/>
          </a:prstGeom>
          <a:noFill/>
          <a:ln/>
        </p:spPr>
        <p:txBody>
          <a:bodyPr wrap="square" rtlCol="0" anchor="ctr"/>
          <a:lstStyle/>
          <a:p>
            <a:pPr marL="0" indent="0">
              <a:buNone/>
            </a:pPr>
            <a:r>
              <a:rPr lang="en-US" sz="1600" dirty="0">
                <a:solidFill>
                  <a:srgbClr val="1E293B"/>
                </a:solidFill>
                <a:latin typeface="Calibri" pitchFamily="34" charset="0"/>
                <a:ea typeface="Calibri" pitchFamily="34" charset="-122"/>
                <a:cs typeface="Calibri" pitchFamily="34" charset="-120"/>
              </a:rPr>
              <a:t>Trường TH Tân Thới phòng máy cấu hình cũ, học sinh ít điều kiện tiếp cận các công cụ số và AI.</a:t>
            </a:r>
            <a:endParaRPr lang="en-US" sz="1600" dirty="0"/>
          </a:p>
        </p:txBody>
      </p:sp>
      <p:sp>
        <p:nvSpPr>
          <p:cNvPr id="42" name="Shape 39"/>
          <p:cNvSpPr/>
          <p:nvPr/>
        </p:nvSpPr>
        <p:spPr>
          <a:xfrm>
            <a:off x="8183880" y="1234440"/>
            <a:ext cx="3646170" cy="4800600"/>
          </a:xfrm>
          <a:prstGeom prst="rect">
            <a:avLst/>
          </a:prstGeom>
          <a:solidFill>
            <a:srgbClr val="000054"/>
          </a:solidFill>
          <a:ln w="19050">
            <a:solidFill>
              <a:srgbClr val="00ADB5"/>
            </a:solidFill>
            <a:prstDash val="solid"/>
          </a:ln>
        </p:spPr>
      </p:sp>
      <p:sp>
        <p:nvSpPr>
          <p:cNvPr id="43" name="Text 40"/>
          <p:cNvSpPr/>
          <p:nvPr/>
        </p:nvSpPr>
        <p:spPr>
          <a:xfrm>
            <a:off x="8321040" y="1371600"/>
            <a:ext cx="3001975" cy="548640"/>
          </a:xfrm>
          <a:prstGeom prst="rect">
            <a:avLst/>
          </a:prstGeom>
          <a:noFill/>
          <a:ln/>
        </p:spPr>
        <p:txBody>
          <a:bodyPr wrap="square" rtlCol="0" anchor="ctr"/>
          <a:lstStyle/>
          <a:p>
            <a:pPr marL="0" indent="0" algn="ctr">
              <a:buNone/>
            </a:pPr>
            <a:r>
              <a:rPr lang="en-US" sz="1400" b="1" dirty="0">
                <a:solidFill>
                  <a:srgbClr val="FFEA00"/>
                </a:solidFill>
                <a:latin typeface="Calibri" pitchFamily="34" charset="0"/>
                <a:ea typeface="Calibri" pitchFamily="34" charset="-122"/>
                <a:cs typeface="Calibri" pitchFamily="34" charset="-120"/>
              </a:rPr>
              <a:t>SỐ LIỆU ĐO LƯỜNG BAN ĐẦU</a:t>
            </a:r>
            <a:endParaRPr lang="en-US" sz="1400" dirty="0"/>
          </a:p>
          <a:p>
            <a:pPr marL="0" indent="0" algn="ctr">
              <a:buNone/>
            </a:pPr>
            <a:r>
              <a:rPr lang="en-US" sz="1400" b="1" dirty="0">
                <a:solidFill>
                  <a:srgbClr val="FFEA00"/>
                </a:solidFill>
                <a:latin typeface="Calibri" pitchFamily="34" charset="0"/>
                <a:ea typeface="Calibri" pitchFamily="34" charset="-122"/>
                <a:cs typeface="Calibri" pitchFamily="34" charset="-120"/>
              </a:rPr>
              <a:t>(Khảo sát trước khi triển khai)</a:t>
            </a:r>
            <a:endParaRPr lang="en-US" sz="1400" dirty="0"/>
          </a:p>
        </p:txBody>
      </p:sp>
      <p:sp>
        <p:nvSpPr>
          <p:cNvPr id="44" name="Shape 41"/>
          <p:cNvSpPr/>
          <p:nvPr/>
        </p:nvSpPr>
        <p:spPr>
          <a:xfrm>
            <a:off x="8366760" y="2011680"/>
            <a:ext cx="3263265" cy="960120"/>
          </a:xfrm>
          <a:prstGeom prst="rect">
            <a:avLst/>
          </a:prstGeom>
          <a:solidFill>
            <a:srgbClr val="133E87"/>
          </a:solidFill>
          <a:ln w="12700">
            <a:solidFill>
              <a:srgbClr val="00ADB5"/>
            </a:solidFill>
            <a:prstDash val="solid"/>
          </a:ln>
        </p:spPr>
      </p:sp>
      <p:sp>
        <p:nvSpPr>
          <p:cNvPr id="45" name="Text 42"/>
          <p:cNvSpPr/>
          <p:nvPr/>
        </p:nvSpPr>
        <p:spPr>
          <a:xfrm>
            <a:off x="8458200" y="2057400"/>
            <a:ext cx="2727655" cy="41148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68.5%</a:t>
            </a:r>
            <a:endParaRPr lang="en-US" sz="1800" dirty="0"/>
          </a:p>
        </p:txBody>
      </p:sp>
      <p:sp>
        <p:nvSpPr>
          <p:cNvPr id="46" name="Text 43"/>
          <p:cNvSpPr/>
          <p:nvPr/>
        </p:nvSpPr>
        <p:spPr>
          <a:xfrm>
            <a:off x="8458200" y="2468880"/>
            <a:ext cx="3086100" cy="457200"/>
          </a:xfrm>
          <a:prstGeom prst="rect">
            <a:avLst/>
          </a:prstGeom>
          <a:noFill/>
          <a:ln/>
        </p:spPr>
        <p:txBody>
          <a:bodyPr wrap="square" rtlCol="0" anchor="ctr"/>
          <a:lstStyle/>
          <a:p>
            <a:pPr marL="0" indent="0" algn="ctr">
              <a:buNone/>
            </a:pPr>
            <a:r>
              <a:rPr lang="en-US" sz="1400" dirty="0">
                <a:solidFill>
                  <a:srgbClr val="E2E8F0"/>
                </a:solidFill>
                <a:latin typeface="Calibri" pitchFamily="34" charset="0"/>
                <a:ea typeface="Calibri" pitchFamily="34" charset="-122"/>
                <a:cs typeface="Calibri" pitchFamily="34" charset="-120"/>
              </a:rPr>
              <a:t>Học sinh cảm thấy lo âu, căng thẳng trước các kỳ kiểm tra định kỳ.</a:t>
            </a:r>
            <a:endParaRPr lang="en-US" sz="1400" dirty="0"/>
          </a:p>
        </p:txBody>
      </p:sp>
      <p:sp>
        <p:nvSpPr>
          <p:cNvPr id="47" name="Shape 44"/>
          <p:cNvSpPr/>
          <p:nvPr/>
        </p:nvSpPr>
        <p:spPr>
          <a:xfrm>
            <a:off x="8366760" y="3063240"/>
            <a:ext cx="3263265" cy="960120"/>
          </a:xfrm>
          <a:prstGeom prst="rect">
            <a:avLst/>
          </a:prstGeom>
          <a:solidFill>
            <a:srgbClr val="133E87"/>
          </a:solidFill>
          <a:ln w="12700">
            <a:solidFill>
              <a:srgbClr val="00ADB5"/>
            </a:solidFill>
            <a:prstDash val="solid"/>
          </a:ln>
        </p:spPr>
      </p:sp>
      <p:sp>
        <p:nvSpPr>
          <p:cNvPr id="48" name="Text 45"/>
          <p:cNvSpPr/>
          <p:nvPr/>
        </p:nvSpPr>
        <p:spPr>
          <a:xfrm>
            <a:off x="8458200" y="3108960"/>
            <a:ext cx="2727655" cy="41148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55.0%</a:t>
            </a:r>
            <a:endParaRPr lang="en-US" sz="1800" dirty="0"/>
          </a:p>
        </p:txBody>
      </p:sp>
      <p:sp>
        <p:nvSpPr>
          <p:cNvPr id="49" name="Text 46"/>
          <p:cNvSpPr/>
          <p:nvPr/>
        </p:nvSpPr>
        <p:spPr>
          <a:xfrm>
            <a:off x="8458200" y="3520440"/>
            <a:ext cx="3001975" cy="457200"/>
          </a:xfrm>
          <a:prstGeom prst="rect">
            <a:avLst/>
          </a:prstGeom>
          <a:noFill/>
          <a:ln/>
        </p:spPr>
        <p:txBody>
          <a:bodyPr wrap="square" rtlCol="0" anchor="ctr"/>
          <a:lstStyle/>
          <a:p>
            <a:pPr marL="0" indent="0" algn="ctr">
              <a:buNone/>
            </a:pPr>
            <a:r>
              <a:rPr lang="en-US" sz="1400" dirty="0">
                <a:solidFill>
                  <a:srgbClr val="E2E8F0"/>
                </a:solidFill>
                <a:latin typeface="Calibri" pitchFamily="34" charset="0"/>
                <a:ea typeface="Calibri" pitchFamily="34" charset="-122"/>
                <a:cs typeface="Calibri" pitchFamily="34" charset="-120"/>
              </a:rPr>
              <a:t>Học sinh bế tắc khi lập trình Scratch mà không kịp có giáo viên gỡ lỗi.</a:t>
            </a:r>
            <a:endParaRPr lang="en-US" sz="1400" dirty="0"/>
          </a:p>
        </p:txBody>
      </p:sp>
      <p:sp>
        <p:nvSpPr>
          <p:cNvPr id="50" name="Shape 47"/>
          <p:cNvSpPr/>
          <p:nvPr/>
        </p:nvSpPr>
        <p:spPr>
          <a:xfrm>
            <a:off x="8366760" y="4114800"/>
            <a:ext cx="3263265" cy="960120"/>
          </a:xfrm>
          <a:prstGeom prst="rect">
            <a:avLst/>
          </a:prstGeom>
          <a:solidFill>
            <a:srgbClr val="133E87"/>
          </a:solidFill>
          <a:ln w="12700">
            <a:solidFill>
              <a:srgbClr val="00ADB5"/>
            </a:solidFill>
            <a:prstDash val="solid"/>
          </a:ln>
        </p:spPr>
      </p:sp>
      <p:sp>
        <p:nvSpPr>
          <p:cNvPr id="51" name="Text 48"/>
          <p:cNvSpPr/>
          <p:nvPr/>
        </p:nvSpPr>
        <p:spPr>
          <a:xfrm>
            <a:off x="8458200" y="4160520"/>
            <a:ext cx="2727655" cy="41148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12 – 15h</a:t>
            </a:r>
            <a:endParaRPr lang="en-US" sz="1800" dirty="0"/>
          </a:p>
        </p:txBody>
      </p:sp>
      <p:sp>
        <p:nvSpPr>
          <p:cNvPr id="52" name="Text 49"/>
          <p:cNvSpPr/>
          <p:nvPr/>
        </p:nvSpPr>
        <p:spPr>
          <a:xfrm>
            <a:off x="8458200" y="4572000"/>
            <a:ext cx="3086100" cy="457200"/>
          </a:xfrm>
          <a:prstGeom prst="rect">
            <a:avLst/>
          </a:prstGeom>
          <a:noFill/>
          <a:ln/>
        </p:spPr>
        <p:txBody>
          <a:bodyPr wrap="square" rtlCol="0" anchor="ctr"/>
          <a:lstStyle/>
          <a:p>
            <a:pPr marL="0" indent="0" algn="ctr">
              <a:buNone/>
            </a:pPr>
            <a:r>
              <a:rPr lang="en-US" sz="1400" dirty="0">
                <a:solidFill>
                  <a:srgbClr val="E2E8F0"/>
                </a:solidFill>
                <a:latin typeface="Calibri" pitchFamily="34" charset="0"/>
                <a:ea typeface="Calibri" pitchFamily="34" charset="-122"/>
                <a:cs typeface="Calibri" pitchFamily="34" charset="-120"/>
              </a:rPr>
              <a:t>Thời gian ngoài giờ GV phải bỏ ra mỗi kỳ để nhập nhận xét TT27 vào vnEdu.</a:t>
            </a:r>
            <a:endParaRPr lang="en-US" sz="1400" dirty="0"/>
          </a:p>
        </p:txBody>
      </p:sp>
      <p:sp>
        <p:nvSpPr>
          <p:cNvPr id="53" name="Text 50"/>
          <p:cNvSpPr/>
          <p:nvPr/>
        </p:nvSpPr>
        <p:spPr>
          <a:xfrm>
            <a:off x="8183880" y="5257800"/>
            <a:ext cx="3646170" cy="685800"/>
          </a:xfrm>
          <a:prstGeom prst="rect">
            <a:avLst/>
          </a:prstGeom>
          <a:noFill/>
          <a:ln/>
        </p:spPr>
        <p:txBody>
          <a:bodyPr wrap="square" rtlCol="0" anchor="ctr"/>
          <a:lstStyle/>
          <a:p>
            <a:pPr marL="0" indent="0" algn="ctr">
              <a:buNone/>
            </a:pPr>
            <a:r>
              <a:rPr lang="en-US" sz="1400" i="1" dirty="0">
                <a:solidFill>
                  <a:srgbClr val="FFFFFF"/>
                </a:solidFill>
                <a:latin typeface="Calibri" pitchFamily="34" charset="0"/>
                <a:ea typeface="Calibri" pitchFamily="34" charset="-122"/>
                <a:cs typeface="Calibri" pitchFamily="34" charset="-120"/>
              </a:rPr>
              <a:t>📍 Địa bàn: Trường TH Tân Thới (Cù lao Tân Thới, Đồng Tháp)</a:t>
            </a:r>
            <a:endParaRPr lang="en-US" sz="1400" dirty="0"/>
          </a:p>
          <a:p>
            <a:pPr marL="0" indent="0" algn="ctr">
              <a:buNone/>
            </a:pPr>
            <a:r>
              <a:rPr lang="en-US" sz="1400" i="1" dirty="0">
                <a:solidFill>
                  <a:srgbClr val="FFFFFF"/>
                </a:solidFill>
                <a:latin typeface="Calibri" pitchFamily="34" charset="0"/>
                <a:ea typeface="Calibri" pitchFamily="34" charset="-122"/>
                <a:cs typeface="Calibri" pitchFamily="34" charset="-120"/>
              </a:rPr>
              <a:t>Đặc thù 02 GV Tin học &amp; Công nghệ phụ trách hơn 500 HS.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02 | Ý TƯỞNG VÀ KIẾN TRÚC HỆ THỐNG</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KIẾN TRÚC 3 TẦNG KẾT HỢP LÕI HYBRID AI SƯ PHẠM ĐA PHƯƠNG THỨC</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4 / 15</a:t>
            </a:r>
            <a:endParaRPr lang="en-US" sz="900" dirty="0"/>
          </a:p>
        </p:txBody>
      </p:sp>
      <p:sp>
        <p:nvSpPr>
          <p:cNvPr id="12" name="Shape 9"/>
          <p:cNvSpPr/>
          <p:nvPr/>
        </p:nvSpPr>
        <p:spPr>
          <a:xfrm>
            <a:off x="731520" y="1234440"/>
            <a:ext cx="3520440" cy="4800600"/>
          </a:xfrm>
          <a:prstGeom prst="rect">
            <a:avLst/>
          </a:prstGeom>
          <a:solidFill>
            <a:srgbClr val="F8FAFC"/>
          </a:solidFill>
          <a:ln w="25400">
            <a:solidFill>
              <a:srgbClr val="0284C7"/>
            </a:solidFill>
            <a:prstDash val="solid"/>
          </a:ln>
        </p:spPr>
      </p:sp>
      <p:sp>
        <p:nvSpPr>
          <p:cNvPr id="13" name="Shape 10"/>
          <p:cNvSpPr/>
          <p:nvPr/>
        </p:nvSpPr>
        <p:spPr>
          <a:xfrm>
            <a:off x="731520" y="1234440"/>
            <a:ext cx="3520440" cy="822960"/>
          </a:xfrm>
          <a:prstGeom prst="rect">
            <a:avLst/>
          </a:prstGeom>
          <a:solidFill>
            <a:srgbClr val="0284C7"/>
          </a:solidFill>
          <a:ln/>
        </p:spPr>
      </p:sp>
      <p:sp>
        <p:nvSpPr>
          <p:cNvPr id="14" name="Text 11"/>
          <p:cNvSpPr/>
          <p:nvPr/>
        </p:nvSpPr>
        <p:spPr>
          <a:xfrm>
            <a:off x="731520" y="1280160"/>
            <a:ext cx="3520440" cy="274320"/>
          </a:xfrm>
          <a:prstGeom prst="rect">
            <a:avLst/>
          </a:prstGeom>
          <a:noFill/>
          <a:ln/>
        </p:spPr>
        <p:txBody>
          <a:bodyPr wrap="square" rtlCol="0" anchor="ctr"/>
          <a:lstStyle/>
          <a:p>
            <a:pPr marL="0" indent="0" algn="ctr">
              <a:buNone/>
            </a:pPr>
            <a:r>
              <a:rPr lang="en-US" sz="1100" b="1" dirty="0">
                <a:solidFill>
                  <a:srgbClr val="FFEA00"/>
                </a:solidFill>
                <a:latin typeface="Calibri" pitchFamily="34" charset="0"/>
                <a:ea typeface="Calibri" pitchFamily="34" charset="-122"/>
                <a:cs typeface="Calibri" pitchFamily="34" charset="-120"/>
              </a:rPr>
              <a:t>TẦNG 1</a:t>
            </a:r>
            <a:endParaRPr lang="en-US" sz="1100" dirty="0"/>
          </a:p>
        </p:txBody>
      </p:sp>
      <p:sp>
        <p:nvSpPr>
          <p:cNvPr id="15" name="Text 12"/>
          <p:cNvSpPr/>
          <p:nvPr/>
        </p:nvSpPr>
        <p:spPr>
          <a:xfrm>
            <a:off x="822960" y="1536192"/>
            <a:ext cx="3337560" cy="41148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TRẢI NGHIỆM HỌC TẬP &amp; GAMIFICATION</a:t>
            </a:r>
            <a:endParaRPr lang="en-US" sz="1400" dirty="0"/>
          </a:p>
        </p:txBody>
      </p:sp>
      <p:sp>
        <p:nvSpPr>
          <p:cNvPr id="16" name="Text 13"/>
          <p:cNvSpPr/>
          <p:nvPr/>
        </p:nvSpPr>
        <p:spPr>
          <a:xfrm>
            <a:off x="868680" y="2121408"/>
            <a:ext cx="3246120" cy="365760"/>
          </a:xfrm>
          <a:prstGeom prst="rect">
            <a:avLst/>
          </a:prstGeom>
          <a:noFill/>
          <a:ln/>
        </p:spPr>
        <p:txBody>
          <a:bodyPr wrap="square" rtlCol="0" anchor="ctr"/>
          <a:lstStyle/>
          <a:p>
            <a:pPr marL="0" indent="0" algn="ctr">
              <a:buNone/>
            </a:pPr>
            <a:r>
              <a:rPr lang="en-US" sz="1400" b="1" i="1" dirty="0">
                <a:solidFill>
                  <a:srgbClr val="0284C7"/>
                </a:solidFill>
                <a:latin typeface="Calibri" pitchFamily="34" charset="0"/>
                <a:ea typeface="Calibri" pitchFamily="34" charset="-122"/>
                <a:cs typeface="Calibri" pitchFamily="34" charset="-120"/>
              </a:rPr>
              <a:t>Web App tương thích đa thiết bị &amp; Mật khẩu hình ảnh</a:t>
            </a:r>
            <a:endParaRPr lang="en-US" sz="1400" dirty="0"/>
          </a:p>
        </p:txBody>
      </p:sp>
      <p:sp>
        <p:nvSpPr>
          <p:cNvPr id="17" name="Shape 14"/>
          <p:cNvSpPr/>
          <p:nvPr/>
        </p:nvSpPr>
        <p:spPr>
          <a:xfrm>
            <a:off x="914400" y="2633472"/>
            <a:ext cx="109728" cy="109728"/>
          </a:xfrm>
          <a:prstGeom prst="line">
            <a:avLst/>
          </a:prstGeom>
          <a:solidFill>
            <a:srgbClr val="0284C7"/>
          </a:solidFill>
          <a:ln/>
        </p:spPr>
      </p:sp>
      <p:sp>
        <p:nvSpPr>
          <p:cNvPr id="18" name="Text 15"/>
          <p:cNvSpPr/>
          <p:nvPr/>
        </p:nvSpPr>
        <p:spPr>
          <a:xfrm>
            <a:off x="1097280" y="2560320"/>
            <a:ext cx="3017520" cy="621792"/>
          </a:xfrm>
          <a:prstGeom prst="rect">
            <a:avLst/>
          </a:prstGeom>
          <a:noFill/>
          <a:ln/>
        </p:spPr>
        <p:txBody>
          <a:bodyPr wrap="square" rtlCol="0" anchor="ctr"/>
          <a:lstStyle/>
          <a:p>
            <a:pPr marL="0" indent="0" algn="just">
              <a:buNone/>
            </a:pPr>
            <a:r>
              <a:rPr lang="en-US" sz="1400">
                <a:solidFill>
                  <a:srgbClr val="1E293B"/>
                </a:solidFill>
                <a:latin typeface="Calibri" pitchFamily="34" charset="0"/>
                <a:ea typeface="Calibri" pitchFamily="34" charset="-122"/>
                <a:cs typeface="Calibri" pitchFamily="34" charset="-120"/>
              </a:rPr>
              <a:t>Chạy </a:t>
            </a:r>
            <a:r>
              <a:rPr lang="en-US" sz="1400" dirty="0">
                <a:solidFill>
                  <a:srgbClr val="1E293B"/>
                </a:solidFill>
                <a:latin typeface="Calibri" pitchFamily="34" charset="0"/>
                <a:ea typeface="Calibri" pitchFamily="34" charset="-122"/>
                <a:cs typeface="Calibri" pitchFamily="34" charset="-120"/>
              </a:rPr>
              <a:t>mượt trên trình duyệt máy tính cũ phòng máy, tablet, smartphone.</a:t>
            </a:r>
            <a:endParaRPr lang="en-US" sz="1400" dirty="0"/>
          </a:p>
        </p:txBody>
      </p:sp>
      <p:sp>
        <p:nvSpPr>
          <p:cNvPr id="19" name="Shape 16"/>
          <p:cNvSpPr/>
          <p:nvPr/>
        </p:nvSpPr>
        <p:spPr>
          <a:xfrm>
            <a:off x="914400" y="3291840"/>
            <a:ext cx="109728" cy="109728"/>
          </a:xfrm>
          <a:prstGeom prst="line">
            <a:avLst/>
          </a:prstGeom>
          <a:solidFill>
            <a:srgbClr val="0284C7"/>
          </a:solidFill>
          <a:ln/>
        </p:spPr>
      </p:sp>
      <p:sp>
        <p:nvSpPr>
          <p:cNvPr id="20" name="Text 17"/>
          <p:cNvSpPr/>
          <p:nvPr/>
        </p:nvSpPr>
        <p:spPr>
          <a:xfrm>
            <a:off x="1097280" y="3218688"/>
            <a:ext cx="3017520" cy="621792"/>
          </a:xfrm>
          <a:prstGeom prst="rect">
            <a:avLst/>
          </a:prstGeom>
          <a:noFill/>
          <a:ln/>
        </p:spPr>
        <p:txBody>
          <a:bodyPr wrap="square" rtlCol="0" anchor="ctr"/>
          <a:lstStyle/>
          <a:p>
            <a:pPr marL="0" indent="0" algn="just">
              <a:buNone/>
            </a:pPr>
            <a:r>
              <a:rPr lang="en-US" sz="1400">
                <a:solidFill>
                  <a:srgbClr val="1E293B"/>
                </a:solidFill>
                <a:latin typeface="Calibri" pitchFamily="34" charset="0"/>
                <a:ea typeface="Calibri" pitchFamily="34" charset="-122"/>
                <a:cs typeface="Calibri" pitchFamily="34" charset="-120"/>
              </a:rPr>
              <a:t>Mật </a:t>
            </a:r>
            <a:r>
              <a:rPr lang="en-US" sz="1400" dirty="0">
                <a:solidFill>
                  <a:srgbClr val="1E293B"/>
                </a:solidFill>
                <a:latin typeface="Calibri" pitchFamily="34" charset="0"/>
                <a:ea typeface="Calibri" pitchFamily="34" charset="-122"/>
                <a:cs typeface="Calibri" pitchFamily="34" charset="-120"/>
              </a:rPr>
              <a:t>khẩu trực quan (Visual Password): Chuỗi hình ảnh ngộ nghĩnh, chống quên.</a:t>
            </a:r>
            <a:endParaRPr lang="en-US" sz="1400" dirty="0"/>
          </a:p>
        </p:txBody>
      </p:sp>
      <p:sp>
        <p:nvSpPr>
          <p:cNvPr id="21" name="Shape 18"/>
          <p:cNvSpPr/>
          <p:nvPr/>
        </p:nvSpPr>
        <p:spPr>
          <a:xfrm>
            <a:off x="914400" y="3950208"/>
            <a:ext cx="109728" cy="109728"/>
          </a:xfrm>
          <a:prstGeom prst="line">
            <a:avLst/>
          </a:prstGeom>
          <a:solidFill>
            <a:srgbClr val="0284C7"/>
          </a:solidFill>
          <a:ln/>
        </p:spPr>
      </p:sp>
      <p:sp>
        <p:nvSpPr>
          <p:cNvPr id="22" name="Text 19"/>
          <p:cNvSpPr/>
          <p:nvPr/>
        </p:nvSpPr>
        <p:spPr>
          <a:xfrm>
            <a:off x="1097280" y="3877056"/>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Gamification 18 Rank EXP: Tiến trình đá quý từ Tân Binh ➔ Huyền Thoại.</a:t>
            </a:r>
            <a:endParaRPr lang="en-US" sz="1400" dirty="0"/>
          </a:p>
        </p:txBody>
      </p:sp>
      <p:sp>
        <p:nvSpPr>
          <p:cNvPr id="23" name="Shape 20"/>
          <p:cNvSpPr/>
          <p:nvPr/>
        </p:nvSpPr>
        <p:spPr>
          <a:xfrm>
            <a:off x="914400" y="4608576"/>
            <a:ext cx="109728" cy="109728"/>
          </a:xfrm>
          <a:prstGeom prst="line">
            <a:avLst/>
          </a:prstGeom>
          <a:solidFill>
            <a:srgbClr val="0284C7"/>
          </a:solidFill>
          <a:ln/>
        </p:spPr>
      </p:sp>
      <p:sp>
        <p:nvSpPr>
          <p:cNvPr id="24" name="Text 21"/>
          <p:cNvSpPr/>
          <p:nvPr/>
        </p:nvSpPr>
        <p:spPr>
          <a:xfrm>
            <a:off x="1097280" y="4535424"/>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Đấu trường Boss Tri thức: Boss 201.000 HP, cả trường thi đua thời gian thực.</a:t>
            </a:r>
            <a:endParaRPr lang="en-US" sz="1400" dirty="0"/>
          </a:p>
        </p:txBody>
      </p:sp>
      <p:sp>
        <p:nvSpPr>
          <p:cNvPr id="25" name="Shape 22"/>
          <p:cNvSpPr/>
          <p:nvPr/>
        </p:nvSpPr>
        <p:spPr>
          <a:xfrm>
            <a:off x="914400" y="5266944"/>
            <a:ext cx="109728" cy="109728"/>
          </a:xfrm>
          <a:prstGeom prst="line">
            <a:avLst/>
          </a:prstGeom>
          <a:solidFill>
            <a:srgbClr val="0284C7"/>
          </a:solidFill>
          <a:ln/>
        </p:spPr>
      </p:sp>
      <p:sp>
        <p:nvSpPr>
          <p:cNvPr id="26" name="Text 23"/>
          <p:cNvSpPr/>
          <p:nvPr/>
        </p:nvSpPr>
        <p:spPr>
          <a:xfrm>
            <a:off x="1097280" y="5193792"/>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Chuỗi chuyên cần Streak 🔥 và hệ thống 50 nhiệm vụ học tập rèn nền nếp.</a:t>
            </a:r>
            <a:endParaRPr lang="en-US" sz="1400" dirty="0"/>
          </a:p>
        </p:txBody>
      </p:sp>
      <p:sp>
        <p:nvSpPr>
          <p:cNvPr id="27" name="Shape 24"/>
          <p:cNvSpPr/>
          <p:nvPr/>
        </p:nvSpPr>
        <p:spPr>
          <a:xfrm>
            <a:off x="4389120" y="1234440"/>
            <a:ext cx="3520440" cy="4800600"/>
          </a:xfrm>
          <a:prstGeom prst="rect">
            <a:avLst/>
          </a:prstGeom>
          <a:solidFill>
            <a:srgbClr val="F8FAFC"/>
          </a:solidFill>
          <a:ln w="25400">
            <a:solidFill>
              <a:srgbClr val="000054"/>
            </a:solidFill>
            <a:prstDash val="solid"/>
          </a:ln>
        </p:spPr>
      </p:sp>
      <p:sp>
        <p:nvSpPr>
          <p:cNvPr id="28" name="Shape 25"/>
          <p:cNvSpPr/>
          <p:nvPr/>
        </p:nvSpPr>
        <p:spPr>
          <a:xfrm>
            <a:off x="4389120" y="1234440"/>
            <a:ext cx="3520440" cy="822960"/>
          </a:xfrm>
          <a:prstGeom prst="rect">
            <a:avLst/>
          </a:prstGeom>
          <a:solidFill>
            <a:srgbClr val="000054"/>
          </a:solidFill>
          <a:ln/>
        </p:spPr>
      </p:sp>
      <p:sp>
        <p:nvSpPr>
          <p:cNvPr id="29" name="Text 26"/>
          <p:cNvSpPr/>
          <p:nvPr/>
        </p:nvSpPr>
        <p:spPr>
          <a:xfrm>
            <a:off x="4389120" y="1280160"/>
            <a:ext cx="3520440" cy="274320"/>
          </a:xfrm>
          <a:prstGeom prst="rect">
            <a:avLst/>
          </a:prstGeom>
          <a:noFill/>
          <a:ln/>
        </p:spPr>
        <p:txBody>
          <a:bodyPr wrap="square" rtlCol="0" anchor="ctr"/>
          <a:lstStyle/>
          <a:p>
            <a:pPr marL="0" indent="0" algn="ctr">
              <a:buNone/>
            </a:pPr>
            <a:r>
              <a:rPr lang="en-US" sz="1100" b="1" dirty="0">
                <a:solidFill>
                  <a:srgbClr val="FFEA00"/>
                </a:solidFill>
                <a:latin typeface="Calibri" pitchFamily="34" charset="0"/>
                <a:ea typeface="Calibri" pitchFamily="34" charset="-122"/>
                <a:cs typeface="Calibri" pitchFamily="34" charset="-120"/>
              </a:rPr>
              <a:t>TẦNG 2</a:t>
            </a:r>
            <a:endParaRPr lang="en-US" sz="1100" dirty="0"/>
          </a:p>
        </p:txBody>
      </p:sp>
      <p:sp>
        <p:nvSpPr>
          <p:cNvPr id="30" name="Text 27"/>
          <p:cNvSpPr/>
          <p:nvPr/>
        </p:nvSpPr>
        <p:spPr>
          <a:xfrm>
            <a:off x="4480560" y="1536192"/>
            <a:ext cx="3337560" cy="41148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LÕI HYBRID AI SƯ PHẠM ĐA PHƯƠNG THỨC</a:t>
            </a:r>
            <a:endParaRPr lang="en-US" sz="1400" dirty="0"/>
          </a:p>
        </p:txBody>
      </p:sp>
      <p:sp>
        <p:nvSpPr>
          <p:cNvPr id="31" name="Text 28"/>
          <p:cNvSpPr/>
          <p:nvPr/>
        </p:nvSpPr>
        <p:spPr>
          <a:xfrm>
            <a:off x="4526280" y="2121408"/>
            <a:ext cx="3246120" cy="365760"/>
          </a:xfrm>
          <a:prstGeom prst="rect">
            <a:avLst/>
          </a:prstGeom>
          <a:noFill/>
          <a:ln/>
        </p:spPr>
        <p:txBody>
          <a:bodyPr wrap="square" rtlCol="0" anchor="ctr"/>
          <a:lstStyle/>
          <a:p>
            <a:pPr marL="0" indent="0" algn="ctr">
              <a:buNone/>
            </a:pPr>
            <a:r>
              <a:rPr lang="en-US" sz="1400" b="1" i="1" dirty="0">
                <a:solidFill>
                  <a:srgbClr val="0284C7"/>
                </a:solidFill>
                <a:latin typeface="Calibri" pitchFamily="34" charset="0"/>
                <a:ea typeface="Calibri" pitchFamily="34" charset="-122"/>
                <a:cs typeface="Calibri" pitchFamily="34" charset="-120"/>
              </a:rPr>
              <a:t>Kết hợp tối ưu Gemini Vision, Llama 3.3, AST &amp; EMA</a:t>
            </a:r>
            <a:endParaRPr lang="en-US" sz="1400" dirty="0"/>
          </a:p>
        </p:txBody>
      </p:sp>
      <p:sp>
        <p:nvSpPr>
          <p:cNvPr id="32" name="Shape 29"/>
          <p:cNvSpPr/>
          <p:nvPr/>
        </p:nvSpPr>
        <p:spPr>
          <a:xfrm>
            <a:off x="4572000" y="2633472"/>
            <a:ext cx="109728" cy="109728"/>
          </a:xfrm>
          <a:prstGeom prst="line">
            <a:avLst/>
          </a:prstGeom>
          <a:solidFill>
            <a:srgbClr val="000054"/>
          </a:solidFill>
          <a:ln/>
        </p:spPr>
      </p:sp>
      <p:sp>
        <p:nvSpPr>
          <p:cNvPr id="33" name="Text 30"/>
          <p:cNvSpPr/>
          <p:nvPr/>
        </p:nvSpPr>
        <p:spPr>
          <a:xfrm>
            <a:off x="4754880" y="2560320"/>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Google Gemini 2.0 Flash: Chấm ảnh vẽ Paint, văn bản Word đối chiếu ảnh mẫu.</a:t>
            </a:r>
            <a:endParaRPr lang="en-US" sz="1400" dirty="0"/>
          </a:p>
        </p:txBody>
      </p:sp>
      <p:sp>
        <p:nvSpPr>
          <p:cNvPr id="34" name="Shape 31"/>
          <p:cNvSpPr/>
          <p:nvPr/>
        </p:nvSpPr>
        <p:spPr>
          <a:xfrm>
            <a:off x="4572000" y="3291840"/>
            <a:ext cx="109728" cy="109728"/>
          </a:xfrm>
          <a:prstGeom prst="line">
            <a:avLst/>
          </a:prstGeom>
          <a:solidFill>
            <a:srgbClr val="000054"/>
          </a:solidFill>
          <a:ln/>
        </p:spPr>
      </p:sp>
      <p:sp>
        <p:nvSpPr>
          <p:cNvPr id="35" name="Text 32"/>
          <p:cNvSpPr/>
          <p:nvPr/>
        </p:nvSpPr>
        <p:spPr>
          <a:xfrm>
            <a:off x="4754880" y="3218688"/>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Groq Cloud (Llama 3.3 70B): Chấm câu hỏi tự luận ngắn theo rubric chuẩn TT27.</a:t>
            </a:r>
            <a:endParaRPr lang="en-US" sz="1400" dirty="0"/>
          </a:p>
        </p:txBody>
      </p:sp>
      <p:sp>
        <p:nvSpPr>
          <p:cNvPr id="36" name="Shape 33"/>
          <p:cNvSpPr/>
          <p:nvPr/>
        </p:nvSpPr>
        <p:spPr>
          <a:xfrm>
            <a:off x="4572000" y="3950208"/>
            <a:ext cx="109728" cy="109728"/>
          </a:xfrm>
          <a:prstGeom prst="line">
            <a:avLst/>
          </a:prstGeom>
          <a:solidFill>
            <a:srgbClr val="000054"/>
          </a:solidFill>
          <a:ln/>
        </p:spPr>
      </p:sp>
      <p:sp>
        <p:nvSpPr>
          <p:cNvPr id="37" name="Text 34"/>
          <p:cNvSpPr/>
          <p:nvPr/>
        </p:nvSpPr>
        <p:spPr>
          <a:xfrm>
            <a:off x="4754880" y="3877056"/>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Trình phân tích cú pháp AST: Quét sâu cấu trúc dự án Scratch (.sb3) trong 45 giây.</a:t>
            </a:r>
            <a:endParaRPr lang="en-US" sz="1400" dirty="0"/>
          </a:p>
        </p:txBody>
      </p:sp>
      <p:sp>
        <p:nvSpPr>
          <p:cNvPr id="38" name="Shape 35"/>
          <p:cNvSpPr/>
          <p:nvPr/>
        </p:nvSpPr>
        <p:spPr>
          <a:xfrm>
            <a:off x="4572000" y="4608576"/>
            <a:ext cx="109728" cy="109728"/>
          </a:xfrm>
          <a:prstGeom prst="line">
            <a:avLst/>
          </a:prstGeom>
          <a:solidFill>
            <a:srgbClr val="000054"/>
          </a:solidFill>
          <a:ln/>
        </p:spPr>
      </p:sp>
      <p:sp>
        <p:nvSpPr>
          <p:cNvPr id="39" name="Text 36"/>
          <p:cNvSpPr/>
          <p:nvPr/>
        </p:nvSpPr>
        <p:spPr>
          <a:xfrm>
            <a:off x="4754880" y="4535424"/>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Thuật toán EMA Adaptive: Tự động chẩn đoán điểm yếu nhất và sinh đề phục hồi.</a:t>
            </a:r>
            <a:endParaRPr lang="en-US" sz="1400" dirty="0"/>
          </a:p>
        </p:txBody>
      </p:sp>
      <p:sp>
        <p:nvSpPr>
          <p:cNvPr id="40" name="Shape 37"/>
          <p:cNvSpPr/>
          <p:nvPr/>
        </p:nvSpPr>
        <p:spPr>
          <a:xfrm>
            <a:off x="4572000" y="5266944"/>
            <a:ext cx="109728" cy="109728"/>
          </a:xfrm>
          <a:prstGeom prst="line">
            <a:avLst/>
          </a:prstGeom>
          <a:solidFill>
            <a:srgbClr val="000054"/>
          </a:solidFill>
          <a:ln/>
        </p:spPr>
      </p:sp>
      <p:sp>
        <p:nvSpPr>
          <p:cNvPr id="41" name="Text 38"/>
          <p:cNvSpPr/>
          <p:nvPr/>
        </p:nvSpPr>
        <p:spPr>
          <a:xfrm>
            <a:off x="4754880" y="5193792"/>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Gia sư AI Scaffolding: Không làm thay, chỉ đặt câu hỏi gợi mở tư duy.</a:t>
            </a:r>
            <a:endParaRPr lang="en-US" sz="1400" dirty="0"/>
          </a:p>
        </p:txBody>
      </p:sp>
      <p:sp>
        <p:nvSpPr>
          <p:cNvPr id="42" name="Shape 39"/>
          <p:cNvSpPr/>
          <p:nvPr/>
        </p:nvSpPr>
        <p:spPr>
          <a:xfrm>
            <a:off x="8046720" y="1234440"/>
            <a:ext cx="3520440" cy="4800600"/>
          </a:xfrm>
          <a:prstGeom prst="rect">
            <a:avLst/>
          </a:prstGeom>
          <a:solidFill>
            <a:srgbClr val="F8FAFC"/>
          </a:solidFill>
          <a:ln w="25400">
            <a:solidFill>
              <a:srgbClr val="0B2545"/>
            </a:solidFill>
            <a:prstDash val="solid"/>
          </a:ln>
        </p:spPr>
      </p:sp>
      <p:sp>
        <p:nvSpPr>
          <p:cNvPr id="43" name="Shape 40"/>
          <p:cNvSpPr/>
          <p:nvPr/>
        </p:nvSpPr>
        <p:spPr>
          <a:xfrm>
            <a:off x="8046720" y="1234440"/>
            <a:ext cx="3520440" cy="822960"/>
          </a:xfrm>
          <a:prstGeom prst="rect">
            <a:avLst/>
          </a:prstGeom>
          <a:solidFill>
            <a:srgbClr val="0B2545"/>
          </a:solidFill>
          <a:ln/>
        </p:spPr>
      </p:sp>
      <p:sp>
        <p:nvSpPr>
          <p:cNvPr id="44" name="Text 41"/>
          <p:cNvSpPr/>
          <p:nvPr/>
        </p:nvSpPr>
        <p:spPr>
          <a:xfrm>
            <a:off x="8046720" y="1280160"/>
            <a:ext cx="3520440" cy="274320"/>
          </a:xfrm>
          <a:prstGeom prst="rect">
            <a:avLst/>
          </a:prstGeom>
          <a:noFill/>
          <a:ln/>
        </p:spPr>
        <p:txBody>
          <a:bodyPr wrap="square" rtlCol="0" anchor="ctr"/>
          <a:lstStyle/>
          <a:p>
            <a:pPr marL="0" indent="0" algn="ctr">
              <a:buNone/>
            </a:pPr>
            <a:r>
              <a:rPr lang="en-US" sz="1100" b="1" dirty="0">
                <a:solidFill>
                  <a:srgbClr val="FFEA00"/>
                </a:solidFill>
                <a:latin typeface="Calibri" pitchFamily="34" charset="0"/>
                <a:ea typeface="Calibri" pitchFamily="34" charset="-122"/>
                <a:cs typeface="Calibri" pitchFamily="34" charset="-120"/>
              </a:rPr>
              <a:t>TẦNG 3</a:t>
            </a:r>
            <a:endParaRPr lang="en-US" sz="1100" dirty="0"/>
          </a:p>
        </p:txBody>
      </p:sp>
      <p:sp>
        <p:nvSpPr>
          <p:cNvPr id="45" name="Text 42"/>
          <p:cNvSpPr/>
          <p:nvPr/>
        </p:nvSpPr>
        <p:spPr>
          <a:xfrm>
            <a:off x="8138160" y="1536192"/>
            <a:ext cx="3337560" cy="41148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TỰ ĐỘNG HÓA QUẢN LÝ &amp; BẢO MẬT HỌC ĐƯỜNG</a:t>
            </a:r>
            <a:endParaRPr lang="en-US" sz="1400" dirty="0"/>
          </a:p>
        </p:txBody>
      </p:sp>
      <p:sp>
        <p:nvSpPr>
          <p:cNvPr id="46" name="Text 43"/>
          <p:cNvSpPr/>
          <p:nvPr/>
        </p:nvSpPr>
        <p:spPr>
          <a:xfrm>
            <a:off x="8183880" y="2121408"/>
            <a:ext cx="3246120" cy="365760"/>
          </a:xfrm>
          <a:prstGeom prst="rect">
            <a:avLst/>
          </a:prstGeom>
          <a:noFill/>
          <a:ln/>
        </p:spPr>
        <p:txBody>
          <a:bodyPr wrap="square" rtlCol="0" anchor="ctr"/>
          <a:lstStyle/>
          <a:p>
            <a:pPr marL="0" indent="0" algn="ctr">
              <a:buNone/>
            </a:pPr>
            <a:r>
              <a:rPr lang="en-US" sz="1400" b="1" i="1" dirty="0">
                <a:solidFill>
                  <a:srgbClr val="0284C7"/>
                </a:solidFill>
                <a:latin typeface="Calibri" pitchFamily="34" charset="0"/>
                <a:ea typeface="Calibri" pitchFamily="34" charset="-122"/>
                <a:cs typeface="Calibri" pitchFamily="34" charset="-120"/>
              </a:rPr>
              <a:t>Tiện ích vnEdu Sync &amp; Trợ giảng sư phạm số</a:t>
            </a:r>
            <a:endParaRPr lang="en-US" sz="1400" dirty="0"/>
          </a:p>
        </p:txBody>
      </p:sp>
      <p:sp>
        <p:nvSpPr>
          <p:cNvPr id="47" name="Shape 44"/>
          <p:cNvSpPr/>
          <p:nvPr/>
        </p:nvSpPr>
        <p:spPr>
          <a:xfrm>
            <a:off x="8229600" y="2633472"/>
            <a:ext cx="109728" cy="109728"/>
          </a:xfrm>
          <a:prstGeom prst="line">
            <a:avLst/>
          </a:prstGeom>
          <a:solidFill>
            <a:srgbClr val="0B2545"/>
          </a:solidFill>
          <a:ln/>
        </p:spPr>
      </p:sp>
      <p:sp>
        <p:nvSpPr>
          <p:cNvPr id="48" name="Text 45"/>
          <p:cNvSpPr/>
          <p:nvPr/>
        </p:nvSpPr>
        <p:spPr>
          <a:xfrm>
            <a:off x="8412480" y="2560320"/>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vnEdu Sync Extension: Điền tự động nhận xét TT27 vào vnEdu chỉ mất 15 phút.</a:t>
            </a:r>
            <a:endParaRPr lang="en-US" sz="1400" dirty="0"/>
          </a:p>
        </p:txBody>
      </p:sp>
      <p:sp>
        <p:nvSpPr>
          <p:cNvPr id="49" name="Shape 46"/>
          <p:cNvSpPr/>
          <p:nvPr/>
        </p:nvSpPr>
        <p:spPr>
          <a:xfrm>
            <a:off x="8229600" y="3291840"/>
            <a:ext cx="109728" cy="109728"/>
          </a:xfrm>
          <a:prstGeom prst="line">
            <a:avLst/>
          </a:prstGeom>
          <a:solidFill>
            <a:srgbClr val="0B2545"/>
          </a:solidFill>
          <a:ln/>
        </p:spPr>
      </p:sp>
      <p:sp>
        <p:nvSpPr>
          <p:cNvPr id="50" name="Text 47"/>
          <p:cNvSpPr/>
          <p:nvPr/>
        </p:nvSpPr>
        <p:spPr>
          <a:xfrm>
            <a:off x="8412480" y="3218688"/>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WordQuestionParser: Nạp ngân hàng hàng trăm câu hỏi Word/Excel trong vài giây.</a:t>
            </a:r>
            <a:endParaRPr lang="en-US" sz="1400" dirty="0"/>
          </a:p>
        </p:txBody>
      </p:sp>
      <p:sp>
        <p:nvSpPr>
          <p:cNvPr id="51" name="Shape 48"/>
          <p:cNvSpPr/>
          <p:nvPr/>
        </p:nvSpPr>
        <p:spPr>
          <a:xfrm>
            <a:off x="8229600" y="3950208"/>
            <a:ext cx="109728" cy="109728"/>
          </a:xfrm>
          <a:prstGeom prst="line">
            <a:avLst/>
          </a:prstGeom>
          <a:solidFill>
            <a:srgbClr val="0B2545"/>
          </a:solidFill>
          <a:ln/>
        </p:spPr>
      </p:sp>
      <p:sp>
        <p:nvSpPr>
          <p:cNvPr id="52" name="Text 49"/>
          <p:cNvSpPr/>
          <p:nvPr/>
        </p:nvSpPr>
        <p:spPr>
          <a:xfrm>
            <a:off x="8412480" y="3877056"/>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Ngân hàng đề ma trận GDPT 2018: 4 mức nhận thức (NB, TH, VD, VDC).</a:t>
            </a:r>
            <a:endParaRPr lang="en-US" sz="1400" dirty="0"/>
          </a:p>
        </p:txBody>
      </p:sp>
      <p:sp>
        <p:nvSpPr>
          <p:cNvPr id="53" name="Shape 50"/>
          <p:cNvSpPr/>
          <p:nvPr/>
        </p:nvSpPr>
        <p:spPr>
          <a:xfrm>
            <a:off x="8229600" y="4608576"/>
            <a:ext cx="109728" cy="109728"/>
          </a:xfrm>
          <a:prstGeom prst="line">
            <a:avLst/>
          </a:prstGeom>
          <a:solidFill>
            <a:srgbClr val="0B2545"/>
          </a:solidFill>
          <a:ln/>
        </p:spPr>
      </p:sp>
      <p:sp>
        <p:nvSpPr>
          <p:cNvPr id="54" name="Text 51"/>
          <p:cNvSpPr/>
          <p:nvPr/>
        </p:nvSpPr>
        <p:spPr>
          <a:xfrm>
            <a:off x="8412480" y="4535424"/>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Bảo mật COPPA &amp; Privacy Masking: Mã hóa danh tính, an toàn tuyệt đối cho trẻ.</a:t>
            </a:r>
            <a:endParaRPr lang="en-US" sz="1400" dirty="0"/>
          </a:p>
        </p:txBody>
      </p:sp>
      <p:sp>
        <p:nvSpPr>
          <p:cNvPr id="55" name="Shape 52"/>
          <p:cNvSpPr/>
          <p:nvPr/>
        </p:nvSpPr>
        <p:spPr>
          <a:xfrm>
            <a:off x="8229600" y="5266944"/>
            <a:ext cx="109728" cy="109728"/>
          </a:xfrm>
          <a:prstGeom prst="line">
            <a:avLst/>
          </a:prstGeom>
          <a:solidFill>
            <a:srgbClr val="0B2545"/>
          </a:solidFill>
          <a:ln/>
        </p:spPr>
      </p:sp>
      <p:sp>
        <p:nvSpPr>
          <p:cNvPr id="56" name="Text 53"/>
          <p:cNvSpPr/>
          <p:nvPr/>
        </p:nvSpPr>
        <p:spPr>
          <a:xfrm>
            <a:off x="8412480" y="5193792"/>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Bộ trợ giảng: Vòng quay may mắn, đồng hồ đếm ngược, xuất đề in giấy.</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02 | CƠ SỞ KHOA HỌC &amp; ĐẠO ĐỨC AI</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VÌ SAO CHỌN AI? NGUYÊN TẮC ĐẠO ĐỨC &amp; TRÁCH NHIỆM SƯ PHẠM</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5 / 15</a:t>
            </a:r>
            <a:endParaRPr lang="en-US" sz="900" dirty="0"/>
          </a:p>
        </p:txBody>
      </p:sp>
      <p:sp>
        <p:nvSpPr>
          <p:cNvPr id="12" name="Shape 9"/>
          <p:cNvSpPr/>
          <p:nvPr/>
        </p:nvSpPr>
        <p:spPr>
          <a:xfrm>
            <a:off x="731520" y="1234440"/>
            <a:ext cx="5257800" cy="4800600"/>
          </a:xfrm>
          <a:prstGeom prst="rect">
            <a:avLst/>
          </a:prstGeom>
          <a:solidFill>
            <a:srgbClr val="F0FDF4"/>
          </a:solidFill>
          <a:ln w="19050">
            <a:solidFill>
              <a:srgbClr val="86EFAC"/>
            </a:solidFill>
            <a:prstDash val="solid"/>
          </a:ln>
        </p:spPr>
      </p:sp>
      <p:sp>
        <p:nvSpPr>
          <p:cNvPr id="13" name="Shape 10"/>
          <p:cNvSpPr/>
          <p:nvPr/>
        </p:nvSpPr>
        <p:spPr>
          <a:xfrm>
            <a:off x="731520" y="1234440"/>
            <a:ext cx="5257800" cy="502920"/>
          </a:xfrm>
          <a:prstGeom prst="rect">
            <a:avLst/>
          </a:prstGeom>
          <a:solidFill>
            <a:srgbClr val="15803D"/>
          </a:solidFill>
          <a:ln/>
        </p:spPr>
      </p:sp>
      <p:sp>
        <p:nvSpPr>
          <p:cNvPr id="14" name="Text 11"/>
          <p:cNvSpPr/>
          <p:nvPr/>
        </p:nvSpPr>
        <p:spPr>
          <a:xfrm>
            <a:off x="822960" y="1234440"/>
            <a:ext cx="5074920" cy="50292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VÌ SAO CHỌN AI? ƯU THẾ VƯỢT TRỘI SO VỚI TRUYỀN THỐNG</a:t>
            </a:r>
            <a:endParaRPr lang="en-US" sz="1400" dirty="0"/>
          </a:p>
        </p:txBody>
      </p:sp>
      <p:sp>
        <p:nvSpPr>
          <p:cNvPr id="15" name="Text 12"/>
          <p:cNvSpPr/>
          <p:nvPr/>
        </p:nvSpPr>
        <p:spPr>
          <a:xfrm>
            <a:off x="914400" y="1874520"/>
            <a:ext cx="4892040" cy="320040"/>
          </a:xfrm>
          <a:prstGeom prst="rect">
            <a:avLst/>
          </a:prstGeom>
          <a:noFill/>
          <a:ln/>
        </p:spPr>
        <p:txBody>
          <a:bodyPr wrap="square" rtlCol="0" anchor="ctr"/>
          <a:lstStyle/>
          <a:p>
            <a:pPr marL="0" indent="0">
              <a:buNone/>
            </a:pPr>
            <a:r>
              <a:rPr lang="en-US" sz="1050" b="1" dirty="0">
                <a:solidFill>
                  <a:srgbClr val="166534"/>
                </a:solidFill>
                <a:latin typeface="Calibri" pitchFamily="34" charset="0"/>
                <a:ea typeface="Calibri" pitchFamily="34" charset="-122"/>
                <a:cs typeface="Calibri" pitchFamily="34" charset="-120"/>
              </a:rPr>
              <a:t>1. Phản hồi tức thì 24/7 (Instant Feedback)</a:t>
            </a:r>
            <a:endParaRPr lang="en-US" sz="1050" dirty="0"/>
          </a:p>
        </p:txBody>
      </p:sp>
      <p:sp>
        <p:nvSpPr>
          <p:cNvPr id="16" name="Text 13"/>
          <p:cNvSpPr/>
          <p:nvPr/>
        </p:nvSpPr>
        <p:spPr>
          <a:xfrm>
            <a:off x="914400" y="2194560"/>
            <a:ext cx="4892040" cy="594360"/>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Học sinh nộp bài là có nhận xét và phân tích lỗi ngay lập tức; không phải chờ đợi đến buổi học tuần sau.</a:t>
            </a:r>
            <a:endParaRPr lang="en-US" sz="1400" dirty="0"/>
          </a:p>
        </p:txBody>
      </p:sp>
      <p:sp>
        <p:nvSpPr>
          <p:cNvPr id="17" name="Text 14"/>
          <p:cNvSpPr/>
          <p:nvPr/>
        </p:nvSpPr>
        <p:spPr>
          <a:xfrm>
            <a:off x="914400" y="2898648"/>
            <a:ext cx="4892040" cy="320040"/>
          </a:xfrm>
          <a:prstGeom prst="rect">
            <a:avLst/>
          </a:prstGeom>
          <a:noFill/>
          <a:ln/>
        </p:spPr>
        <p:txBody>
          <a:bodyPr wrap="square" rtlCol="0" anchor="ctr"/>
          <a:lstStyle/>
          <a:p>
            <a:pPr marL="0" indent="0">
              <a:buNone/>
            </a:pPr>
            <a:r>
              <a:rPr lang="en-US" sz="1400" b="1" dirty="0">
                <a:solidFill>
                  <a:srgbClr val="166534"/>
                </a:solidFill>
                <a:latin typeface="Calibri" pitchFamily="34" charset="0"/>
                <a:ea typeface="Calibri" pitchFamily="34" charset="-122"/>
                <a:cs typeface="Calibri" pitchFamily="34" charset="-120"/>
              </a:rPr>
              <a:t>2. Cá nhân hóa thích ứng quy mô lớn (Adaptive)</a:t>
            </a:r>
            <a:endParaRPr lang="en-US" sz="1400" dirty="0"/>
          </a:p>
        </p:txBody>
      </p:sp>
      <p:sp>
        <p:nvSpPr>
          <p:cNvPr id="18" name="Text 15"/>
          <p:cNvSpPr/>
          <p:nvPr/>
        </p:nvSpPr>
        <p:spPr>
          <a:xfrm>
            <a:off x="914400" y="3218688"/>
            <a:ext cx="4892040" cy="594360"/>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Một GV không thể kèm riêng 500 HS, nhưng AI đồng thời phân tích độ thành thạo và sinh đề bù đắp riêng cho từng em.</a:t>
            </a:r>
            <a:endParaRPr lang="en-US" sz="1400" dirty="0"/>
          </a:p>
        </p:txBody>
      </p:sp>
      <p:sp>
        <p:nvSpPr>
          <p:cNvPr id="19" name="Text 16"/>
          <p:cNvSpPr/>
          <p:nvPr/>
        </p:nvSpPr>
        <p:spPr>
          <a:xfrm>
            <a:off x="914400" y="3922776"/>
            <a:ext cx="4892040" cy="320040"/>
          </a:xfrm>
          <a:prstGeom prst="rect">
            <a:avLst/>
          </a:prstGeom>
          <a:noFill/>
          <a:ln/>
        </p:spPr>
        <p:txBody>
          <a:bodyPr wrap="square" rtlCol="0" anchor="ctr"/>
          <a:lstStyle/>
          <a:p>
            <a:pPr marL="0" indent="0">
              <a:buNone/>
            </a:pPr>
            <a:r>
              <a:rPr lang="en-US" sz="1400" b="1" dirty="0">
                <a:solidFill>
                  <a:srgbClr val="166534"/>
                </a:solidFill>
                <a:latin typeface="Calibri" pitchFamily="34" charset="0"/>
                <a:ea typeface="Calibri" pitchFamily="34" charset="-122"/>
                <a:cs typeface="Calibri" pitchFamily="34" charset="-120"/>
              </a:rPr>
              <a:t>3. Chấm đa phương thức vượt giới hạn</a:t>
            </a:r>
            <a:endParaRPr lang="en-US" sz="1400" dirty="0"/>
          </a:p>
        </p:txBody>
      </p:sp>
      <p:sp>
        <p:nvSpPr>
          <p:cNvPr id="20" name="Text 17"/>
          <p:cNvSpPr/>
          <p:nvPr/>
        </p:nvSpPr>
        <p:spPr>
          <a:xfrm>
            <a:off x="914400" y="4242816"/>
            <a:ext cx="4892040" cy="594360"/>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AI Vision chấm bài vẽ Paint, AST duyệt cây cú pháp Scratch, Llama hiểu ngữ cảnh tự luận chuẩn Thông tư 27.</a:t>
            </a:r>
            <a:endParaRPr lang="en-US" sz="1400" dirty="0"/>
          </a:p>
        </p:txBody>
      </p:sp>
      <p:sp>
        <p:nvSpPr>
          <p:cNvPr id="21" name="Text 18"/>
          <p:cNvSpPr/>
          <p:nvPr/>
        </p:nvSpPr>
        <p:spPr>
          <a:xfrm>
            <a:off x="914400" y="4946904"/>
            <a:ext cx="4892040" cy="320040"/>
          </a:xfrm>
          <a:prstGeom prst="rect">
            <a:avLst/>
          </a:prstGeom>
          <a:noFill/>
          <a:ln/>
        </p:spPr>
        <p:txBody>
          <a:bodyPr wrap="square" rtlCol="0" anchor="ctr"/>
          <a:lstStyle/>
          <a:p>
            <a:pPr marL="0" indent="0">
              <a:buNone/>
            </a:pPr>
            <a:r>
              <a:rPr lang="en-US" sz="1400" b="1" dirty="0">
                <a:solidFill>
                  <a:srgbClr val="166534"/>
                </a:solidFill>
                <a:latin typeface="Calibri" pitchFamily="34" charset="0"/>
                <a:ea typeface="Calibri" pitchFamily="34" charset="-122"/>
                <a:cs typeface="Calibri" pitchFamily="34" charset="-120"/>
              </a:rPr>
              <a:t>4. Giảm tải triệt để 85% hành chính sổ sách</a:t>
            </a:r>
            <a:endParaRPr lang="en-US" sz="1400" dirty="0"/>
          </a:p>
        </p:txBody>
      </p:sp>
      <p:sp>
        <p:nvSpPr>
          <p:cNvPr id="22" name="Text 19"/>
          <p:cNvSpPr/>
          <p:nvPr/>
        </p:nvSpPr>
        <p:spPr>
          <a:xfrm>
            <a:off x="914400" y="5266944"/>
            <a:ext cx="4892040" cy="594360"/>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Tự động hóa toàn bộ khâu sinh đề, chấm điểm, thống kê ma trận và điền sổ theo dõi vnEdu 1 chạm.</a:t>
            </a:r>
            <a:endParaRPr lang="en-US" sz="1400" dirty="0"/>
          </a:p>
        </p:txBody>
      </p:sp>
      <p:sp>
        <p:nvSpPr>
          <p:cNvPr id="23" name="Shape 20"/>
          <p:cNvSpPr/>
          <p:nvPr/>
        </p:nvSpPr>
        <p:spPr>
          <a:xfrm>
            <a:off x="6202375" y="1234440"/>
            <a:ext cx="5257800" cy="4800600"/>
          </a:xfrm>
          <a:prstGeom prst="rect">
            <a:avLst/>
          </a:prstGeom>
          <a:solidFill>
            <a:srgbClr val="EFF6FF"/>
          </a:solidFill>
          <a:ln w="19050">
            <a:solidFill>
              <a:srgbClr val="93C5FD"/>
            </a:solidFill>
            <a:prstDash val="solid"/>
          </a:ln>
        </p:spPr>
      </p:sp>
      <p:sp>
        <p:nvSpPr>
          <p:cNvPr id="24" name="Shape 21"/>
          <p:cNvSpPr/>
          <p:nvPr/>
        </p:nvSpPr>
        <p:spPr>
          <a:xfrm>
            <a:off x="6202375" y="1234440"/>
            <a:ext cx="5257800" cy="502920"/>
          </a:xfrm>
          <a:prstGeom prst="rect">
            <a:avLst/>
          </a:prstGeom>
          <a:solidFill>
            <a:srgbClr val="000054"/>
          </a:solidFill>
          <a:ln/>
        </p:spPr>
      </p:sp>
      <p:sp>
        <p:nvSpPr>
          <p:cNvPr id="25" name="Text 22"/>
          <p:cNvSpPr/>
          <p:nvPr/>
        </p:nvSpPr>
        <p:spPr>
          <a:xfrm>
            <a:off x="6293815" y="1234440"/>
            <a:ext cx="5074920" cy="50292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 TRỤ CỘT ĐẠO ĐỨC &amp; TRÁCH NHIỆM AI SƯ PHẠM</a:t>
            </a:r>
            <a:endParaRPr lang="en-US" sz="1400" dirty="0"/>
          </a:p>
        </p:txBody>
      </p:sp>
      <p:sp>
        <p:nvSpPr>
          <p:cNvPr id="26" name="Text 23"/>
          <p:cNvSpPr/>
          <p:nvPr/>
        </p:nvSpPr>
        <p:spPr>
          <a:xfrm>
            <a:off x="6385255" y="1874520"/>
            <a:ext cx="4892040" cy="320040"/>
          </a:xfrm>
          <a:prstGeom prst="rect">
            <a:avLst/>
          </a:prstGeom>
          <a:noFill/>
          <a:ln/>
        </p:spPr>
        <p:txBody>
          <a:bodyPr wrap="square" rtlCol="0" anchor="ctr"/>
          <a:lstStyle/>
          <a:p>
            <a:pPr marL="0" indent="0">
              <a:buNone/>
            </a:pPr>
            <a:r>
              <a:rPr lang="en-US" sz="1050" b="1" dirty="0">
                <a:solidFill>
                  <a:srgbClr val="000054"/>
                </a:solidFill>
                <a:latin typeface="Calibri" pitchFamily="34" charset="0"/>
                <a:ea typeface="Calibri" pitchFamily="34" charset="-122"/>
                <a:cs typeface="Calibri" pitchFamily="34" charset="-120"/>
              </a:rPr>
              <a:t>1. Con người kiểm soát (Human-in-the-Loop)</a:t>
            </a:r>
            <a:endParaRPr lang="en-US" sz="1050" dirty="0"/>
          </a:p>
        </p:txBody>
      </p:sp>
      <p:sp>
        <p:nvSpPr>
          <p:cNvPr id="27" name="Text 24"/>
          <p:cNvSpPr/>
          <p:nvPr/>
        </p:nvSpPr>
        <p:spPr>
          <a:xfrm>
            <a:off x="6385255" y="2194560"/>
            <a:ext cx="4892040" cy="594360"/>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AI đóng vai trò Trợ lý đề xuất. Giáo viên luôn có toàn quyền kiểm tra, chỉnh sửa, phủ quyết nhận xét trước khi gửi cho học sinh.</a:t>
            </a:r>
            <a:endParaRPr lang="en-US" sz="1400" dirty="0"/>
          </a:p>
        </p:txBody>
      </p:sp>
      <p:sp>
        <p:nvSpPr>
          <p:cNvPr id="28" name="Text 25"/>
          <p:cNvSpPr/>
          <p:nvPr/>
        </p:nvSpPr>
        <p:spPr>
          <a:xfrm>
            <a:off x="6385255" y="2898648"/>
            <a:ext cx="4892040" cy="320040"/>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2. Sư phạm gợi mở (Scaffolding Pedagogy)</a:t>
            </a:r>
            <a:endParaRPr lang="en-US" sz="1400" dirty="0"/>
          </a:p>
        </p:txBody>
      </p:sp>
      <p:sp>
        <p:nvSpPr>
          <p:cNvPr id="29" name="Text 26"/>
          <p:cNvSpPr/>
          <p:nvPr/>
        </p:nvSpPr>
        <p:spPr>
          <a:xfrm>
            <a:off x="6385255" y="3218688"/>
            <a:ext cx="4892040" cy="594360"/>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Tuyệt đối không giải bài hộ. AI được thiết lập prompt sư phạm chỉ đặt câu hỏi dẫn dắt, gợi ý tư duy để học sinh tự tìm ra cách sửa.</a:t>
            </a:r>
            <a:endParaRPr lang="en-US" sz="1400" dirty="0"/>
          </a:p>
        </p:txBody>
      </p:sp>
      <p:sp>
        <p:nvSpPr>
          <p:cNvPr id="30" name="Text 27"/>
          <p:cNvSpPr/>
          <p:nvPr/>
        </p:nvSpPr>
        <p:spPr>
          <a:xfrm>
            <a:off x="6385255" y="3922776"/>
            <a:ext cx="4892040" cy="320040"/>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3. Bảo vệ dữ liệu trẻ em (COPPA Compliance)</a:t>
            </a:r>
            <a:endParaRPr lang="en-US" sz="1400" dirty="0"/>
          </a:p>
        </p:txBody>
      </p:sp>
      <p:sp>
        <p:nvSpPr>
          <p:cNvPr id="31" name="Text 28"/>
          <p:cNvSpPr/>
          <p:nvPr/>
        </p:nvSpPr>
        <p:spPr>
          <a:xfrm>
            <a:off x="6385255" y="4242816"/>
            <a:ext cx="4892040" cy="594360"/>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Mã hóa và che mờ thông tin cá nhân (Privacy Masking). Không lưu trữ ảnh khuôn mặt, không sử dụng dữ liệu học sinh để đào tạo mô hình công cộng.</a:t>
            </a:r>
            <a:endParaRPr lang="en-US" sz="1400" dirty="0"/>
          </a:p>
        </p:txBody>
      </p:sp>
      <p:sp>
        <p:nvSpPr>
          <p:cNvPr id="32" name="Text 29"/>
          <p:cNvSpPr/>
          <p:nvPr/>
        </p:nvSpPr>
        <p:spPr>
          <a:xfrm>
            <a:off x="6385255" y="4946904"/>
            <a:ext cx="4892040" cy="320040"/>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4. Cân bằng thời gian màn hình (Healthy Habits)</a:t>
            </a:r>
            <a:endParaRPr lang="en-US" sz="1400" dirty="0"/>
          </a:p>
        </p:txBody>
      </p:sp>
      <p:sp>
        <p:nvSpPr>
          <p:cNvPr id="33" name="Text 30"/>
          <p:cNvSpPr/>
          <p:nvPr/>
        </p:nvSpPr>
        <p:spPr>
          <a:xfrm>
            <a:off x="6385255" y="5266944"/>
            <a:ext cx="4892040" cy="594360"/>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Giới hạn phiên học tối đa 30 phút/lần. Tích hợp cảnh báo nghỉ ngơi, khuyến khích học sinh vận động thể chất và tương tác trực tiếp.</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03 | TRIỂN KHAI THỰC TẾ &amp; ĐỐI TƯỢNG</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QUY TRÌNH 6 BƯỚC TRIỂN KHAI &amp; 3 GIAI ĐOẠN TỔ CHỨC DẠY HỌC</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6 / 15</a:t>
            </a:r>
            <a:endParaRPr lang="en-US" sz="900" dirty="0"/>
          </a:p>
        </p:txBody>
      </p:sp>
      <p:sp>
        <p:nvSpPr>
          <p:cNvPr id="12" name="Shape 9"/>
          <p:cNvSpPr/>
          <p:nvPr/>
        </p:nvSpPr>
        <p:spPr>
          <a:xfrm>
            <a:off x="314325" y="1234440"/>
            <a:ext cx="3709035" cy="4800600"/>
          </a:xfrm>
          <a:prstGeom prst="rect">
            <a:avLst/>
          </a:prstGeom>
          <a:solidFill>
            <a:srgbClr val="000054"/>
          </a:solidFill>
          <a:ln w="19050">
            <a:solidFill>
              <a:srgbClr val="00ADB5"/>
            </a:solidFill>
            <a:prstDash val="solid"/>
          </a:ln>
        </p:spPr>
      </p:sp>
      <p:sp>
        <p:nvSpPr>
          <p:cNvPr id="13" name="Text 10"/>
          <p:cNvSpPr/>
          <p:nvPr/>
        </p:nvSpPr>
        <p:spPr>
          <a:xfrm>
            <a:off x="822960" y="1259462"/>
            <a:ext cx="3108960" cy="320040"/>
          </a:xfrm>
          <a:prstGeom prst="rect">
            <a:avLst/>
          </a:prstGeom>
          <a:noFill/>
          <a:ln/>
        </p:spPr>
        <p:txBody>
          <a:bodyPr wrap="square" rtlCol="0" anchor="ctr"/>
          <a:lstStyle/>
          <a:p>
            <a:pPr marL="0" indent="0" algn="ctr">
              <a:buNone/>
            </a:pPr>
            <a:r>
              <a:rPr lang="en-US" sz="1200" b="1" dirty="0">
                <a:solidFill>
                  <a:srgbClr val="FFEA00"/>
                </a:solidFill>
                <a:latin typeface="Calibri" pitchFamily="34" charset="0"/>
                <a:ea typeface="Calibri" pitchFamily="34" charset="-122"/>
                <a:cs typeface="Calibri" pitchFamily="34" charset="-120"/>
              </a:rPr>
              <a:t>QUY MÔ TRIỂN KHAI THỰC TẾ</a:t>
            </a:r>
            <a:endParaRPr lang="en-US" sz="1200" dirty="0"/>
          </a:p>
        </p:txBody>
      </p:sp>
      <p:sp>
        <p:nvSpPr>
          <p:cNvPr id="14" name="Shape 11"/>
          <p:cNvSpPr/>
          <p:nvPr/>
        </p:nvSpPr>
        <p:spPr>
          <a:xfrm>
            <a:off x="424420" y="1545336"/>
            <a:ext cx="3429000" cy="804672"/>
          </a:xfrm>
          <a:prstGeom prst="rect">
            <a:avLst/>
          </a:prstGeom>
          <a:solidFill>
            <a:srgbClr val="133E87"/>
          </a:solidFill>
          <a:ln/>
        </p:spPr>
      </p:sp>
      <p:sp>
        <p:nvSpPr>
          <p:cNvPr id="15" name="Text 12"/>
          <p:cNvSpPr/>
          <p:nvPr/>
        </p:nvSpPr>
        <p:spPr>
          <a:xfrm>
            <a:off x="927340" y="1618488"/>
            <a:ext cx="2834640" cy="365760"/>
          </a:xfrm>
          <a:prstGeom prst="rect">
            <a:avLst/>
          </a:prstGeom>
          <a:noFill/>
          <a:ln/>
        </p:spPr>
        <p:txBody>
          <a:bodyPr wrap="square" rtlCol="0" anchor="ctr"/>
          <a:lstStyle/>
          <a:p>
            <a:pPr marL="0" indent="0" algn="ctr">
              <a:buNone/>
            </a:pPr>
            <a:r>
              <a:rPr lang="en-US" sz="1400" b="1">
                <a:solidFill>
                  <a:srgbClr val="FFFFFF"/>
                </a:solidFill>
                <a:latin typeface="Calibri" pitchFamily="34" charset="0"/>
                <a:ea typeface="Calibri" pitchFamily="34" charset="-122"/>
                <a:cs typeface="Calibri" pitchFamily="34" charset="-120"/>
              </a:rPr>
              <a:t>06/2026 – 09/2026</a:t>
            </a:r>
            <a:endParaRPr lang="en-US" sz="1400" dirty="0"/>
          </a:p>
        </p:txBody>
      </p:sp>
      <p:sp>
        <p:nvSpPr>
          <p:cNvPr id="16" name="Text 13"/>
          <p:cNvSpPr/>
          <p:nvPr/>
        </p:nvSpPr>
        <p:spPr>
          <a:xfrm>
            <a:off x="529195" y="1984248"/>
            <a:ext cx="3232785" cy="320040"/>
          </a:xfrm>
          <a:prstGeom prst="rect">
            <a:avLst/>
          </a:prstGeom>
          <a:noFill/>
          <a:ln/>
        </p:spPr>
        <p:txBody>
          <a:bodyPr wrap="square" rtlCol="0" anchor="ctr"/>
          <a:lstStyle/>
          <a:p>
            <a:pPr marL="0" indent="0" algn="ctr">
              <a:buNone/>
            </a:pPr>
            <a:r>
              <a:rPr lang="en-US" sz="1400">
                <a:solidFill>
                  <a:srgbClr val="E2E8F0"/>
                </a:solidFill>
                <a:latin typeface="Calibri" pitchFamily="34" charset="0"/>
                <a:cs typeface="Calibri" pitchFamily="34" charset="-120"/>
              </a:rPr>
              <a:t>Chạy thử nghiệm hệ thống</a:t>
            </a:r>
            <a:endParaRPr lang="en-US" sz="1400" dirty="0"/>
          </a:p>
        </p:txBody>
      </p:sp>
      <p:sp>
        <p:nvSpPr>
          <p:cNvPr id="17" name="Shape 14"/>
          <p:cNvSpPr/>
          <p:nvPr/>
        </p:nvSpPr>
        <p:spPr>
          <a:xfrm>
            <a:off x="424420" y="3319272"/>
            <a:ext cx="3429000" cy="804672"/>
          </a:xfrm>
          <a:prstGeom prst="rect">
            <a:avLst/>
          </a:prstGeom>
          <a:solidFill>
            <a:srgbClr val="133E87"/>
          </a:solidFill>
          <a:ln/>
        </p:spPr>
      </p:sp>
      <p:sp>
        <p:nvSpPr>
          <p:cNvPr id="18" name="Text 15"/>
          <p:cNvSpPr/>
          <p:nvPr/>
        </p:nvSpPr>
        <p:spPr>
          <a:xfrm>
            <a:off x="927340" y="3392424"/>
            <a:ext cx="2834640" cy="36576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1.145 Học sinh</a:t>
            </a:r>
            <a:endParaRPr lang="en-US" sz="1400" dirty="0"/>
          </a:p>
        </p:txBody>
      </p:sp>
      <p:sp>
        <p:nvSpPr>
          <p:cNvPr id="19" name="Text 16"/>
          <p:cNvSpPr/>
          <p:nvPr/>
        </p:nvSpPr>
        <p:spPr>
          <a:xfrm>
            <a:off x="529195" y="3758184"/>
            <a:ext cx="3232785" cy="320040"/>
          </a:xfrm>
          <a:prstGeom prst="rect">
            <a:avLst/>
          </a:prstGeom>
          <a:noFill/>
          <a:ln/>
        </p:spPr>
        <p:txBody>
          <a:bodyPr wrap="square" rtlCol="0" anchor="ctr"/>
          <a:lstStyle/>
          <a:p>
            <a:pPr marL="0" indent="0" algn="ctr">
              <a:buNone/>
            </a:pPr>
            <a:r>
              <a:rPr lang="en-US" sz="1400" dirty="0">
                <a:solidFill>
                  <a:srgbClr val="E2E8F0"/>
                </a:solidFill>
                <a:latin typeface="Calibri" pitchFamily="34" charset="0"/>
                <a:ea typeface="Calibri" pitchFamily="34" charset="-122"/>
                <a:cs typeface="Calibri" pitchFamily="34" charset="-120"/>
              </a:rPr>
              <a:t>Khối 3, 4, 5 tại Trường Tiểu học Tân Thới</a:t>
            </a:r>
            <a:endParaRPr lang="en-US" sz="1400" dirty="0"/>
          </a:p>
        </p:txBody>
      </p:sp>
      <p:sp>
        <p:nvSpPr>
          <p:cNvPr id="20" name="Shape 17"/>
          <p:cNvSpPr/>
          <p:nvPr/>
        </p:nvSpPr>
        <p:spPr>
          <a:xfrm>
            <a:off x="424420" y="4233672"/>
            <a:ext cx="3429000" cy="804672"/>
          </a:xfrm>
          <a:prstGeom prst="rect">
            <a:avLst/>
          </a:prstGeom>
          <a:solidFill>
            <a:srgbClr val="133E87"/>
          </a:solidFill>
          <a:ln/>
        </p:spPr>
      </p:sp>
      <p:sp>
        <p:nvSpPr>
          <p:cNvPr id="21" name="Text 18"/>
          <p:cNvSpPr/>
          <p:nvPr/>
        </p:nvSpPr>
        <p:spPr>
          <a:xfrm>
            <a:off x="927340" y="4306824"/>
            <a:ext cx="2834640" cy="36576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02 Giáo viên</a:t>
            </a:r>
            <a:endParaRPr lang="en-US" sz="1400" dirty="0"/>
          </a:p>
        </p:txBody>
      </p:sp>
      <p:sp>
        <p:nvSpPr>
          <p:cNvPr id="22" name="Text 19"/>
          <p:cNvSpPr/>
          <p:nvPr/>
        </p:nvSpPr>
        <p:spPr>
          <a:xfrm>
            <a:off x="529195" y="4672584"/>
            <a:ext cx="3232785" cy="320040"/>
          </a:xfrm>
          <a:prstGeom prst="rect">
            <a:avLst/>
          </a:prstGeom>
          <a:noFill/>
          <a:ln/>
        </p:spPr>
        <p:txBody>
          <a:bodyPr wrap="square" rtlCol="0" anchor="ctr"/>
          <a:lstStyle/>
          <a:p>
            <a:pPr marL="0" indent="0" algn="ctr">
              <a:buNone/>
            </a:pPr>
            <a:r>
              <a:rPr lang="en-US" sz="1400" dirty="0">
                <a:solidFill>
                  <a:srgbClr val="E2E8F0"/>
                </a:solidFill>
                <a:latin typeface="Calibri" pitchFamily="34" charset="0"/>
                <a:ea typeface="Calibri" pitchFamily="34" charset="-122"/>
                <a:cs typeface="Calibri" pitchFamily="34" charset="-120"/>
              </a:rPr>
              <a:t>Phụ trách toàn bộ 2 môn Tin học &amp; Công nghệ</a:t>
            </a:r>
            <a:endParaRPr lang="en-US" sz="1400" dirty="0"/>
          </a:p>
        </p:txBody>
      </p:sp>
      <p:sp>
        <p:nvSpPr>
          <p:cNvPr id="23" name="Shape 20"/>
          <p:cNvSpPr/>
          <p:nvPr/>
        </p:nvSpPr>
        <p:spPr>
          <a:xfrm>
            <a:off x="424420" y="5148072"/>
            <a:ext cx="3429000" cy="804672"/>
          </a:xfrm>
          <a:prstGeom prst="rect">
            <a:avLst/>
          </a:prstGeom>
          <a:solidFill>
            <a:srgbClr val="133E87"/>
          </a:solidFill>
          <a:ln/>
        </p:spPr>
      </p:sp>
      <p:sp>
        <p:nvSpPr>
          <p:cNvPr id="24" name="Text 21"/>
          <p:cNvSpPr/>
          <p:nvPr/>
        </p:nvSpPr>
        <p:spPr>
          <a:xfrm>
            <a:off x="927340" y="5221224"/>
            <a:ext cx="2834640" cy="36576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210.000+</a:t>
            </a:r>
            <a:endParaRPr lang="en-US" sz="1400" dirty="0"/>
          </a:p>
        </p:txBody>
      </p:sp>
      <p:sp>
        <p:nvSpPr>
          <p:cNvPr id="25" name="Text 22"/>
          <p:cNvSpPr/>
          <p:nvPr/>
        </p:nvSpPr>
        <p:spPr>
          <a:xfrm>
            <a:off x="529195" y="5586984"/>
            <a:ext cx="3232785" cy="320040"/>
          </a:xfrm>
          <a:prstGeom prst="rect">
            <a:avLst/>
          </a:prstGeom>
          <a:noFill/>
          <a:ln/>
        </p:spPr>
        <p:txBody>
          <a:bodyPr wrap="square" rtlCol="0" anchor="ctr"/>
          <a:lstStyle/>
          <a:p>
            <a:pPr marL="0" indent="0" algn="ctr">
              <a:buNone/>
            </a:pPr>
            <a:r>
              <a:rPr lang="en-US" sz="1400" dirty="0">
                <a:solidFill>
                  <a:srgbClr val="E2E8F0"/>
                </a:solidFill>
                <a:latin typeface="Calibri" pitchFamily="34" charset="0"/>
                <a:ea typeface="Calibri" pitchFamily="34" charset="-122"/>
                <a:cs typeface="Calibri" pitchFamily="34" charset="-120"/>
              </a:rPr>
              <a:t>Lượt làm bài và tương tác học tập thực tế</a:t>
            </a:r>
            <a:endParaRPr lang="en-US" sz="1400" dirty="0"/>
          </a:p>
        </p:txBody>
      </p:sp>
      <p:sp>
        <p:nvSpPr>
          <p:cNvPr id="26" name="Text 23"/>
          <p:cNvSpPr/>
          <p:nvPr/>
        </p:nvSpPr>
        <p:spPr>
          <a:xfrm>
            <a:off x="4251960" y="1234440"/>
            <a:ext cx="7208215" cy="320040"/>
          </a:xfrm>
          <a:prstGeom prst="rect">
            <a:avLst/>
          </a:prstGeom>
          <a:noFill/>
          <a:ln/>
        </p:spPr>
        <p:txBody>
          <a:bodyPr wrap="square" rtlCol="0" anchor="ctr"/>
          <a:lstStyle/>
          <a:p>
            <a:pPr marL="0" indent="0">
              <a:buNone/>
            </a:pPr>
            <a:r>
              <a:rPr lang="en-US" sz="1200" b="1" dirty="0">
                <a:solidFill>
                  <a:srgbClr val="000054"/>
                </a:solidFill>
                <a:latin typeface="Calibri" pitchFamily="34" charset="0"/>
                <a:ea typeface="Calibri" pitchFamily="34" charset="-122"/>
                <a:cs typeface="Calibri" pitchFamily="34" charset="-120"/>
              </a:rPr>
              <a:t>QUY TRÌNH TRIỂN KHAI 6 BƯỚC CHUẨN SƯ PHẠM</a:t>
            </a:r>
            <a:endParaRPr lang="en-US" sz="1200" dirty="0"/>
          </a:p>
        </p:txBody>
      </p:sp>
      <p:sp>
        <p:nvSpPr>
          <p:cNvPr id="27" name="Shape 24"/>
          <p:cNvSpPr/>
          <p:nvPr/>
        </p:nvSpPr>
        <p:spPr>
          <a:xfrm>
            <a:off x="4251960" y="1600200"/>
            <a:ext cx="3474720" cy="914400"/>
          </a:xfrm>
          <a:prstGeom prst="rect">
            <a:avLst/>
          </a:prstGeom>
          <a:solidFill>
            <a:srgbClr val="F8FAFC"/>
          </a:solidFill>
          <a:ln w="12700">
            <a:solidFill>
              <a:srgbClr val="E2E8F0"/>
            </a:solidFill>
            <a:prstDash val="solid"/>
          </a:ln>
        </p:spPr>
      </p:sp>
      <p:sp>
        <p:nvSpPr>
          <p:cNvPr id="28" name="Shape 25"/>
          <p:cNvSpPr/>
          <p:nvPr/>
        </p:nvSpPr>
        <p:spPr>
          <a:xfrm>
            <a:off x="4343400" y="1691640"/>
            <a:ext cx="411480" cy="320040"/>
          </a:xfrm>
          <a:prstGeom prst="rect">
            <a:avLst/>
          </a:prstGeom>
          <a:solidFill>
            <a:srgbClr val="0284C7"/>
          </a:solidFill>
          <a:ln/>
        </p:spPr>
      </p:sp>
      <p:sp>
        <p:nvSpPr>
          <p:cNvPr id="29" name="Text 26"/>
          <p:cNvSpPr/>
          <p:nvPr/>
        </p:nvSpPr>
        <p:spPr>
          <a:xfrm>
            <a:off x="4343400" y="1691640"/>
            <a:ext cx="411480" cy="320040"/>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B1</a:t>
            </a:r>
            <a:endParaRPr lang="en-US" sz="1500" dirty="0"/>
          </a:p>
        </p:txBody>
      </p:sp>
      <p:sp>
        <p:nvSpPr>
          <p:cNvPr id="30" name="Text 27"/>
          <p:cNvSpPr/>
          <p:nvPr/>
        </p:nvSpPr>
        <p:spPr>
          <a:xfrm>
            <a:off x="4846320" y="1673352"/>
            <a:ext cx="2788920" cy="320040"/>
          </a:xfrm>
          <a:prstGeom prst="rect">
            <a:avLst/>
          </a:prstGeom>
          <a:noFill/>
          <a:ln/>
        </p:spPr>
        <p:txBody>
          <a:bodyPr wrap="square" rtlCol="0" anchor="ctr"/>
          <a:lstStyle/>
          <a:p>
            <a:pPr marL="0" indent="0">
              <a:buNone/>
            </a:pPr>
            <a:r>
              <a:rPr lang="en-US" sz="1500" b="1" dirty="0">
                <a:solidFill>
                  <a:srgbClr val="000054"/>
                </a:solidFill>
                <a:latin typeface="Calibri" pitchFamily="34" charset="0"/>
                <a:ea typeface="Calibri" pitchFamily="34" charset="-122"/>
                <a:cs typeface="Calibri" pitchFamily="34" charset="-120"/>
              </a:rPr>
              <a:t>Khảo sát &amp; Chuẩn hóa</a:t>
            </a:r>
            <a:endParaRPr lang="en-US" sz="1500" dirty="0"/>
          </a:p>
        </p:txBody>
      </p:sp>
      <p:sp>
        <p:nvSpPr>
          <p:cNvPr id="31" name="Text 28"/>
          <p:cNvSpPr/>
          <p:nvPr/>
        </p:nvSpPr>
        <p:spPr>
          <a:xfrm>
            <a:off x="4343400" y="2039112"/>
            <a:ext cx="3291840" cy="438912"/>
          </a:xfrm>
          <a:prstGeom prst="rect">
            <a:avLst/>
          </a:prstGeom>
          <a:noFill/>
          <a:ln/>
        </p:spPr>
        <p:txBody>
          <a:bodyPr wrap="square" rtlCol="0" anchor="ctr"/>
          <a:lstStyle/>
          <a:p>
            <a:pPr marL="0" indent="0">
              <a:buNone/>
            </a:pPr>
            <a:r>
              <a:rPr lang="en-US" sz="1500" dirty="0">
                <a:solidFill>
                  <a:srgbClr val="1E293B"/>
                </a:solidFill>
                <a:latin typeface="Calibri" pitchFamily="34" charset="0"/>
                <a:ea typeface="Calibri" pitchFamily="34" charset="-122"/>
                <a:cs typeface="Calibri" pitchFamily="34" charset="-120"/>
              </a:rPr>
              <a:t>Kiểm tra hạ tầng máy cũ, số hóa ngân hàng câu hỏi theo SGK GDPT 2018.</a:t>
            </a:r>
            <a:endParaRPr lang="en-US" sz="1500" dirty="0"/>
          </a:p>
        </p:txBody>
      </p:sp>
      <p:sp>
        <p:nvSpPr>
          <p:cNvPr id="32" name="Shape 29"/>
          <p:cNvSpPr/>
          <p:nvPr/>
        </p:nvSpPr>
        <p:spPr>
          <a:xfrm>
            <a:off x="4251960" y="2606040"/>
            <a:ext cx="3474720" cy="914400"/>
          </a:xfrm>
          <a:prstGeom prst="rect">
            <a:avLst/>
          </a:prstGeom>
          <a:solidFill>
            <a:srgbClr val="F8FAFC"/>
          </a:solidFill>
          <a:ln w="12700">
            <a:solidFill>
              <a:srgbClr val="E2E8F0"/>
            </a:solidFill>
            <a:prstDash val="solid"/>
          </a:ln>
        </p:spPr>
      </p:sp>
      <p:sp>
        <p:nvSpPr>
          <p:cNvPr id="33" name="Shape 30"/>
          <p:cNvSpPr/>
          <p:nvPr/>
        </p:nvSpPr>
        <p:spPr>
          <a:xfrm>
            <a:off x="4343400" y="2697480"/>
            <a:ext cx="411480" cy="320040"/>
          </a:xfrm>
          <a:prstGeom prst="rect">
            <a:avLst/>
          </a:prstGeom>
          <a:solidFill>
            <a:srgbClr val="0284C7"/>
          </a:solidFill>
          <a:ln/>
        </p:spPr>
      </p:sp>
      <p:sp>
        <p:nvSpPr>
          <p:cNvPr id="34" name="Text 31"/>
          <p:cNvSpPr/>
          <p:nvPr/>
        </p:nvSpPr>
        <p:spPr>
          <a:xfrm>
            <a:off x="4343400" y="2697480"/>
            <a:ext cx="411480" cy="320040"/>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B2</a:t>
            </a:r>
            <a:endParaRPr lang="en-US" sz="1500" dirty="0"/>
          </a:p>
        </p:txBody>
      </p:sp>
      <p:sp>
        <p:nvSpPr>
          <p:cNvPr id="35" name="Text 32"/>
          <p:cNvSpPr/>
          <p:nvPr/>
        </p:nvSpPr>
        <p:spPr>
          <a:xfrm>
            <a:off x="4846320" y="2679192"/>
            <a:ext cx="2788920" cy="320040"/>
          </a:xfrm>
          <a:prstGeom prst="rect">
            <a:avLst/>
          </a:prstGeom>
          <a:noFill/>
          <a:ln/>
        </p:spPr>
        <p:txBody>
          <a:bodyPr wrap="square" rtlCol="0" anchor="ctr"/>
          <a:lstStyle/>
          <a:p>
            <a:pPr marL="0" indent="0">
              <a:buNone/>
            </a:pPr>
            <a:r>
              <a:rPr lang="en-US" sz="1500" b="1" dirty="0">
                <a:solidFill>
                  <a:srgbClr val="000054"/>
                </a:solidFill>
                <a:latin typeface="Calibri" pitchFamily="34" charset="0"/>
                <a:ea typeface="Calibri" pitchFamily="34" charset="-122"/>
                <a:cs typeface="Calibri" pitchFamily="34" charset="-120"/>
              </a:rPr>
              <a:t>Cấu hình Lõi AI &amp; Rubric</a:t>
            </a:r>
            <a:endParaRPr lang="en-US" sz="1500" dirty="0"/>
          </a:p>
        </p:txBody>
      </p:sp>
      <p:sp>
        <p:nvSpPr>
          <p:cNvPr id="36" name="Text 33"/>
          <p:cNvSpPr/>
          <p:nvPr/>
        </p:nvSpPr>
        <p:spPr>
          <a:xfrm>
            <a:off x="4343400" y="3044952"/>
            <a:ext cx="3291840" cy="438912"/>
          </a:xfrm>
          <a:prstGeom prst="rect">
            <a:avLst/>
          </a:prstGeom>
          <a:noFill/>
          <a:ln/>
        </p:spPr>
        <p:txBody>
          <a:bodyPr wrap="square" rtlCol="0" anchor="ctr"/>
          <a:lstStyle/>
          <a:p>
            <a:pPr marL="0" indent="0">
              <a:buNone/>
            </a:pPr>
            <a:r>
              <a:rPr lang="en-US" sz="1500" dirty="0">
                <a:solidFill>
                  <a:srgbClr val="1E293B"/>
                </a:solidFill>
                <a:latin typeface="Calibri" pitchFamily="34" charset="0"/>
                <a:ea typeface="Calibri" pitchFamily="34" charset="-122"/>
                <a:cs typeface="Calibri" pitchFamily="34" charset="-120"/>
              </a:rPr>
              <a:t>Thiết lập prompt sư phạm cho Gemini, Llama và nạp rubric chấm TT27.</a:t>
            </a:r>
            <a:endParaRPr lang="en-US" sz="1500" dirty="0"/>
          </a:p>
        </p:txBody>
      </p:sp>
      <p:sp>
        <p:nvSpPr>
          <p:cNvPr id="37" name="Shape 34"/>
          <p:cNvSpPr/>
          <p:nvPr/>
        </p:nvSpPr>
        <p:spPr>
          <a:xfrm>
            <a:off x="4251960" y="3611880"/>
            <a:ext cx="3474720" cy="914400"/>
          </a:xfrm>
          <a:prstGeom prst="rect">
            <a:avLst/>
          </a:prstGeom>
          <a:solidFill>
            <a:srgbClr val="F8FAFC"/>
          </a:solidFill>
          <a:ln w="12700">
            <a:solidFill>
              <a:srgbClr val="E2E8F0"/>
            </a:solidFill>
            <a:prstDash val="solid"/>
          </a:ln>
        </p:spPr>
      </p:sp>
      <p:sp>
        <p:nvSpPr>
          <p:cNvPr id="38" name="Shape 35"/>
          <p:cNvSpPr/>
          <p:nvPr/>
        </p:nvSpPr>
        <p:spPr>
          <a:xfrm>
            <a:off x="4343400" y="3703320"/>
            <a:ext cx="411480" cy="320040"/>
          </a:xfrm>
          <a:prstGeom prst="rect">
            <a:avLst/>
          </a:prstGeom>
          <a:solidFill>
            <a:srgbClr val="0284C7"/>
          </a:solidFill>
          <a:ln/>
        </p:spPr>
      </p:sp>
      <p:sp>
        <p:nvSpPr>
          <p:cNvPr id="39" name="Text 36"/>
          <p:cNvSpPr/>
          <p:nvPr/>
        </p:nvSpPr>
        <p:spPr>
          <a:xfrm>
            <a:off x="4343400" y="3703320"/>
            <a:ext cx="411480" cy="320040"/>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B3</a:t>
            </a:r>
            <a:endParaRPr lang="en-US" sz="1500" dirty="0"/>
          </a:p>
        </p:txBody>
      </p:sp>
      <p:sp>
        <p:nvSpPr>
          <p:cNvPr id="40" name="Text 37"/>
          <p:cNvSpPr/>
          <p:nvPr/>
        </p:nvSpPr>
        <p:spPr>
          <a:xfrm>
            <a:off x="4846320" y="3685032"/>
            <a:ext cx="2788920" cy="320040"/>
          </a:xfrm>
          <a:prstGeom prst="rect">
            <a:avLst/>
          </a:prstGeom>
          <a:noFill/>
          <a:ln/>
        </p:spPr>
        <p:txBody>
          <a:bodyPr wrap="square" rtlCol="0" anchor="ctr"/>
          <a:lstStyle/>
          <a:p>
            <a:pPr marL="0" indent="0">
              <a:buNone/>
            </a:pPr>
            <a:r>
              <a:rPr lang="en-US" sz="1500" b="1" dirty="0">
                <a:solidFill>
                  <a:srgbClr val="000054"/>
                </a:solidFill>
                <a:latin typeface="Calibri" pitchFamily="34" charset="0"/>
                <a:ea typeface="Calibri" pitchFamily="34" charset="-122"/>
                <a:cs typeface="Calibri" pitchFamily="34" charset="-120"/>
              </a:rPr>
              <a:t>Cấp tài khoản Visual Pass</a:t>
            </a:r>
            <a:endParaRPr lang="en-US" sz="1500" dirty="0"/>
          </a:p>
        </p:txBody>
      </p:sp>
      <p:sp>
        <p:nvSpPr>
          <p:cNvPr id="41" name="Text 38"/>
          <p:cNvSpPr/>
          <p:nvPr/>
        </p:nvSpPr>
        <p:spPr>
          <a:xfrm>
            <a:off x="4343400" y="4050792"/>
            <a:ext cx="3291840" cy="438912"/>
          </a:xfrm>
          <a:prstGeom prst="rect">
            <a:avLst/>
          </a:prstGeom>
          <a:noFill/>
          <a:ln/>
        </p:spPr>
        <p:txBody>
          <a:bodyPr wrap="square" rtlCol="0" anchor="ctr"/>
          <a:lstStyle/>
          <a:p>
            <a:pPr marL="0" indent="0">
              <a:buNone/>
            </a:pPr>
            <a:r>
              <a:rPr lang="en-US" sz="1500" dirty="0">
                <a:solidFill>
                  <a:srgbClr val="1E293B"/>
                </a:solidFill>
                <a:latin typeface="Calibri" pitchFamily="34" charset="0"/>
                <a:ea typeface="Calibri" pitchFamily="34" charset="-122"/>
                <a:cs typeface="Calibri" pitchFamily="34" charset="-120"/>
              </a:rPr>
              <a:t>Tạo mã mật khẩu hình ảnh cho HS lớp 3, 4, 5; tập huấn học sinh làm quen.</a:t>
            </a:r>
            <a:endParaRPr lang="en-US" sz="1500" dirty="0"/>
          </a:p>
        </p:txBody>
      </p:sp>
      <p:sp>
        <p:nvSpPr>
          <p:cNvPr id="42" name="Shape 39"/>
          <p:cNvSpPr/>
          <p:nvPr/>
        </p:nvSpPr>
        <p:spPr>
          <a:xfrm>
            <a:off x="7863840" y="1600200"/>
            <a:ext cx="3474720" cy="914400"/>
          </a:xfrm>
          <a:prstGeom prst="rect">
            <a:avLst/>
          </a:prstGeom>
          <a:solidFill>
            <a:srgbClr val="F8FAFC"/>
          </a:solidFill>
          <a:ln w="12700">
            <a:solidFill>
              <a:srgbClr val="E2E8F0"/>
            </a:solidFill>
            <a:prstDash val="solid"/>
          </a:ln>
        </p:spPr>
      </p:sp>
      <p:sp>
        <p:nvSpPr>
          <p:cNvPr id="43" name="Shape 40"/>
          <p:cNvSpPr/>
          <p:nvPr/>
        </p:nvSpPr>
        <p:spPr>
          <a:xfrm>
            <a:off x="7955280" y="1691640"/>
            <a:ext cx="411480" cy="320040"/>
          </a:xfrm>
          <a:prstGeom prst="rect">
            <a:avLst/>
          </a:prstGeom>
          <a:solidFill>
            <a:srgbClr val="0284C7"/>
          </a:solidFill>
          <a:ln/>
        </p:spPr>
      </p:sp>
      <p:sp>
        <p:nvSpPr>
          <p:cNvPr id="44" name="Text 41"/>
          <p:cNvSpPr/>
          <p:nvPr/>
        </p:nvSpPr>
        <p:spPr>
          <a:xfrm>
            <a:off x="7955280" y="1691640"/>
            <a:ext cx="411480" cy="320040"/>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B4</a:t>
            </a:r>
            <a:endParaRPr lang="en-US" sz="1500" dirty="0"/>
          </a:p>
        </p:txBody>
      </p:sp>
      <p:sp>
        <p:nvSpPr>
          <p:cNvPr id="45" name="Text 42"/>
          <p:cNvSpPr/>
          <p:nvPr/>
        </p:nvSpPr>
        <p:spPr>
          <a:xfrm>
            <a:off x="8458200" y="1673352"/>
            <a:ext cx="2788920" cy="320040"/>
          </a:xfrm>
          <a:prstGeom prst="rect">
            <a:avLst/>
          </a:prstGeom>
          <a:noFill/>
          <a:ln/>
        </p:spPr>
        <p:txBody>
          <a:bodyPr wrap="square" rtlCol="0" anchor="ctr"/>
          <a:lstStyle/>
          <a:p>
            <a:pPr marL="0" indent="0">
              <a:buNone/>
            </a:pPr>
            <a:r>
              <a:rPr lang="en-US" sz="1500" b="1" dirty="0">
                <a:solidFill>
                  <a:srgbClr val="000054"/>
                </a:solidFill>
                <a:latin typeface="Calibri" pitchFamily="34" charset="0"/>
                <a:ea typeface="Calibri" pitchFamily="34" charset="-122"/>
                <a:cs typeface="Calibri" pitchFamily="34" charset="-120"/>
              </a:rPr>
              <a:t>Dạy học kết hợp Blended</a:t>
            </a:r>
            <a:endParaRPr lang="en-US" sz="1500" dirty="0"/>
          </a:p>
        </p:txBody>
      </p:sp>
      <p:sp>
        <p:nvSpPr>
          <p:cNvPr id="46" name="Text 43"/>
          <p:cNvSpPr/>
          <p:nvPr/>
        </p:nvSpPr>
        <p:spPr>
          <a:xfrm>
            <a:off x="7955280" y="2039112"/>
            <a:ext cx="3291840" cy="438912"/>
          </a:xfrm>
          <a:prstGeom prst="rect">
            <a:avLst/>
          </a:prstGeom>
          <a:noFill/>
          <a:ln/>
        </p:spPr>
        <p:txBody>
          <a:bodyPr wrap="square" rtlCol="0" anchor="ctr"/>
          <a:lstStyle/>
          <a:p>
            <a:pPr marL="0" indent="0">
              <a:buNone/>
            </a:pPr>
            <a:r>
              <a:rPr lang="en-US" sz="1500" dirty="0">
                <a:solidFill>
                  <a:srgbClr val="1E293B"/>
                </a:solidFill>
                <a:latin typeface="Calibri" pitchFamily="34" charset="0"/>
                <a:ea typeface="Calibri" pitchFamily="34" charset="-122"/>
                <a:cs typeface="Calibri" pitchFamily="34" charset="-120"/>
              </a:rPr>
              <a:t>Tiết học 35 phút trên lớp kết hợp tự luyện tập có AI hỗ trợ tại nhà.</a:t>
            </a:r>
            <a:endParaRPr lang="en-US" sz="1500" dirty="0"/>
          </a:p>
        </p:txBody>
      </p:sp>
      <p:sp>
        <p:nvSpPr>
          <p:cNvPr id="47" name="Shape 44"/>
          <p:cNvSpPr/>
          <p:nvPr/>
        </p:nvSpPr>
        <p:spPr>
          <a:xfrm>
            <a:off x="7863840" y="2606040"/>
            <a:ext cx="3474720" cy="914400"/>
          </a:xfrm>
          <a:prstGeom prst="rect">
            <a:avLst/>
          </a:prstGeom>
          <a:solidFill>
            <a:srgbClr val="F8FAFC"/>
          </a:solidFill>
          <a:ln w="12700">
            <a:solidFill>
              <a:srgbClr val="E2E8F0"/>
            </a:solidFill>
            <a:prstDash val="solid"/>
          </a:ln>
        </p:spPr>
      </p:sp>
      <p:sp>
        <p:nvSpPr>
          <p:cNvPr id="48" name="Shape 45"/>
          <p:cNvSpPr/>
          <p:nvPr/>
        </p:nvSpPr>
        <p:spPr>
          <a:xfrm>
            <a:off x="7955280" y="2697480"/>
            <a:ext cx="411480" cy="320040"/>
          </a:xfrm>
          <a:prstGeom prst="rect">
            <a:avLst/>
          </a:prstGeom>
          <a:solidFill>
            <a:srgbClr val="0284C7"/>
          </a:solidFill>
          <a:ln/>
        </p:spPr>
      </p:sp>
      <p:sp>
        <p:nvSpPr>
          <p:cNvPr id="49" name="Text 46"/>
          <p:cNvSpPr/>
          <p:nvPr/>
        </p:nvSpPr>
        <p:spPr>
          <a:xfrm>
            <a:off x="7955280" y="2697480"/>
            <a:ext cx="411480" cy="320040"/>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B5</a:t>
            </a:r>
            <a:endParaRPr lang="en-US" sz="1500" dirty="0"/>
          </a:p>
        </p:txBody>
      </p:sp>
      <p:sp>
        <p:nvSpPr>
          <p:cNvPr id="50" name="Text 47"/>
          <p:cNvSpPr/>
          <p:nvPr/>
        </p:nvSpPr>
        <p:spPr>
          <a:xfrm>
            <a:off x="8458200" y="2679192"/>
            <a:ext cx="2788920" cy="320040"/>
          </a:xfrm>
          <a:prstGeom prst="rect">
            <a:avLst/>
          </a:prstGeom>
          <a:noFill/>
          <a:ln/>
        </p:spPr>
        <p:txBody>
          <a:bodyPr wrap="square" rtlCol="0" anchor="ctr"/>
          <a:lstStyle/>
          <a:p>
            <a:pPr marL="0" indent="0">
              <a:buNone/>
            </a:pPr>
            <a:r>
              <a:rPr lang="en-US" sz="1500" b="1" dirty="0">
                <a:solidFill>
                  <a:srgbClr val="000054"/>
                </a:solidFill>
                <a:latin typeface="Calibri" pitchFamily="34" charset="0"/>
                <a:ea typeface="Calibri" pitchFamily="34" charset="-122"/>
                <a:cs typeface="Calibri" pitchFamily="34" charset="-120"/>
              </a:rPr>
              <a:t>Chẩn đoán &amp; Phục hồi EMA</a:t>
            </a:r>
            <a:endParaRPr lang="en-US" sz="1500" dirty="0"/>
          </a:p>
        </p:txBody>
      </p:sp>
      <p:sp>
        <p:nvSpPr>
          <p:cNvPr id="51" name="Text 48"/>
          <p:cNvSpPr/>
          <p:nvPr/>
        </p:nvSpPr>
        <p:spPr>
          <a:xfrm>
            <a:off x="7955280" y="3044952"/>
            <a:ext cx="3291840" cy="438912"/>
          </a:xfrm>
          <a:prstGeom prst="rect">
            <a:avLst/>
          </a:prstGeom>
          <a:noFill/>
          <a:ln/>
        </p:spPr>
        <p:txBody>
          <a:bodyPr wrap="square" rtlCol="0" anchor="ctr"/>
          <a:lstStyle/>
          <a:p>
            <a:pPr marL="0" indent="0">
              <a:buNone/>
            </a:pPr>
            <a:r>
              <a:rPr lang="en-US" sz="1500" dirty="0">
                <a:solidFill>
                  <a:srgbClr val="1E293B"/>
                </a:solidFill>
                <a:latin typeface="Calibri" pitchFamily="34" charset="0"/>
                <a:ea typeface="Calibri" pitchFamily="34" charset="-122"/>
                <a:cs typeface="Calibri" pitchFamily="34" charset="-120"/>
              </a:rPr>
              <a:t>Hệ thống tự phát hiện lỗ hổng kiến thức và sinh đề bù đắp thích ứng.</a:t>
            </a:r>
            <a:endParaRPr lang="en-US" sz="1500" dirty="0"/>
          </a:p>
        </p:txBody>
      </p:sp>
      <p:sp>
        <p:nvSpPr>
          <p:cNvPr id="52" name="Shape 49"/>
          <p:cNvSpPr/>
          <p:nvPr/>
        </p:nvSpPr>
        <p:spPr>
          <a:xfrm>
            <a:off x="7863840" y="3611880"/>
            <a:ext cx="3474720" cy="914400"/>
          </a:xfrm>
          <a:prstGeom prst="rect">
            <a:avLst/>
          </a:prstGeom>
          <a:solidFill>
            <a:srgbClr val="F8FAFC"/>
          </a:solidFill>
          <a:ln w="12700">
            <a:solidFill>
              <a:srgbClr val="E2E8F0"/>
            </a:solidFill>
            <a:prstDash val="solid"/>
          </a:ln>
        </p:spPr>
      </p:sp>
      <p:sp>
        <p:nvSpPr>
          <p:cNvPr id="53" name="Shape 50"/>
          <p:cNvSpPr/>
          <p:nvPr/>
        </p:nvSpPr>
        <p:spPr>
          <a:xfrm>
            <a:off x="7955280" y="3703320"/>
            <a:ext cx="411480" cy="320040"/>
          </a:xfrm>
          <a:prstGeom prst="rect">
            <a:avLst/>
          </a:prstGeom>
          <a:solidFill>
            <a:srgbClr val="0284C7"/>
          </a:solidFill>
          <a:ln/>
        </p:spPr>
      </p:sp>
      <p:sp>
        <p:nvSpPr>
          <p:cNvPr id="54" name="Text 51"/>
          <p:cNvSpPr/>
          <p:nvPr/>
        </p:nvSpPr>
        <p:spPr>
          <a:xfrm>
            <a:off x="7955280" y="3703320"/>
            <a:ext cx="411480" cy="320040"/>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B6</a:t>
            </a:r>
            <a:endParaRPr lang="en-US" sz="1500" dirty="0"/>
          </a:p>
        </p:txBody>
      </p:sp>
      <p:sp>
        <p:nvSpPr>
          <p:cNvPr id="55" name="Text 52"/>
          <p:cNvSpPr/>
          <p:nvPr/>
        </p:nvSpPr>
        <p:spPr>
          <a:xfrm>
            <a:off x="8458200" y="3685032"/>
            <a:ext cx="2788920" cy="320040"/>
          </a:xfrm>
          <a:prstGeom prst="rect">
            <a:avLst/>
          </a:prstGeom>
          <a:noFill/>
          <a:ln/>
        </p:spPr>
        <p:txBody>
          <a:bodyPr wrap="square" rtlCol="0" anchor="ctr"/>
          <a:lstStyle/>
          <a:p>
            <a:pPr marL="0" indent="0">
              <a:buNone/>
            </a:pPr>
            <a:r>
              <a:rPr lang="en-US" sz="1500" b="1" dirty="0">
                <a:solidFill>
                  <a:srgbClr val="000054"/>
                </a:solidFill>
                <a:latin typeface="Calibri" pitchFamily="34" charset="0"/>
                <a:ea typeface="Calibri" pitchFamily="34" charset="-122"/>
                <a:cs typeface="Calibri" pitchFamily="34" charset="-120"/>
              </a:rPr>
              <a:t>Đồng bộ vnEdu &amp; Báo cáo</a:t>
            </a:r>
            <a:endParaRPr lang="en-US" sz="1500" dirty="0"/>
          </a:p>
        </p:txBody>
      </p:sp>
      <p:sp>
        <p:nvSpPr>
          <p:cNvPr id="56" name="Text 53"/>
          <p:cNvSpPr/>
          <p:nvPr/>
        </p:nvSpPr>
        <p:spPr>
          <a:xfrm>
            <a:off x="7955280" y="4050792"/>
            <a:ext cx="3291840" cy="438912"/>
          </a:xfrm>
          <a:prstGeom prst="rect">
            <a:avLst/>
          </a:prstGeom>
          <a:noFill/>
          <a:ln/>
        </p:spPr>
        <p:txBody>
          <a:bodyPr wrap="square" rtlCol="0" anchor="ctr"/>
          <a:lstStyle/>
          <a:p>
            <a:pPr marL="0" indent="0">
              <a:buNone/>
            </a:pPr>
            <a:r>
              <a:rPr lang="en-US" sz="1500" dirty="0">
                <a:solidFill>
                  <a:srgbClr val="1E293B"/>
                </a:solidFill>
                <a:latin typeface="Calibri" pitchFamily="34" charset="0"/>
                <a:ea typeface="Calibri" pitchFamily="34" charset="-122"/>
                <a:cs typeface="Calibri" pitchFamily="34" charset="-120"/>
              </a:rPr>
              <a:t>vnEdu Sync điền nhận xét tự động; xuất báo cáo trực quan cho nhà trường.</a:t>
            </a:r>
            <a:endParaRPr lang="en-US" sz="1500" dirty="0"/>
          </a:p>
        </p:txBody>
      </p:sp>
      <p:sp>
        <p:nvSpPr>
          <p:cNvPr id="57" name="Shape 54"/>
          <p:cNvSpPr/>
          <p:nvPr/>
        </p:nvSpPr>
        <p:spPr>
          <a:xfrm>
            <a:off x="4251960" y="4572000"/>
            <a:ext cx="7208215" cy="1463040"/>
          </a:xfrm>
          <a:prstGeom prst="rect">
            <a:avLst/>
          </a:prstGeom>
          <a:solidFill>
            <a:srgbClr val="F0FDF4"/>
          </a:solidFill>
          <a:ln w="19050">
            <a:solidFill>
              <a:srgbClr val="86EFAC"/>
            </a:solidFill>
            <a:prstDash val="solid"/>
          </a:ln>
        </p:spPr>
      </p:sp>
      <p:sp>
        <p:nvSpPr>
          <p:cNvPr id="58" name="Text 55"/>
          <p:cNvSpPr/>
          <p:nvPr/>
        </p:nvSpPr>
        <p:spPr>
          <a:xfrm>
            <a:off x="4343400" y="4638675"/>
            <a:ext cx="7025335" cy="256032"/>
          </a:xfrm>
          <a:prstGeom prst="rect">
            <a:avLst/>
          </a:prstGeom>
          <a:noFill/>
          <a:ln/>
        </p:spPr>
        <p:txBody>
          <a:bodyPr wrap="square" rtlCol="0" anchor="ctr"/>
          <a:lstStyle/>
          <a:p>
            <a:pPr marL="0" indent="0">
              <a:buNone/>
            </a:pPr>
            <a:r>
              <a:rPr lang="en-US" sz="1400" b="1" dirty="0">
                <a:solidFill>
                  <a:srgbClr val="15803D"/>
                </a:solidFill>
                <a:latin typeface="Calibri" pitchFamily="34" charset="0"/>
                <a:ea typeface="Calibri" pitchFamily="34" charset="-122"/>
                <a:cs typeface="Calibri" pitchFamily="34" charset="-120"/>
              </a:rPr>
              <a:t>KỊCH BẢN DẠY HỌC 3 GIAI ĐOẠN KHÉP KÍN (TRƯỜNG - NHÀ - PHỤC HỒI)</a:t>
            </a:r>
            <a:endParaRPr lang="en-US" sz="1400" dirty="0"/>
          </a:p>
        </p:txBody>
      </p:sp>
      <p:sp>
        <p:nvSpPr>
          <p:cNvPr id="59" name="Text 56"/>
          <p:cNvSpPr/>
          <p:nvPr/>
        </p:nvSpPr>
        <p:spPr>
          <a:xfrm>
            <a:off x="4343400" y="5074920"/>
            <a:ext cx="7025335" cy="868680"/>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 Giai đoạn 1 (35p trên lớp): GV giảng kiến thức trọng tâm, HS làm quiz phân hóa, đấu Boss nhóm sôi nổi.</a:t>
            </a:r>
            <a:endParaRPr lang="en-US" sz="1400" dirty="0"/>
          </a:p>
          <a:p>
            <a:pPr marL="0" indent="0">
              <a:buNone/>
            </a:pPr>
            <a:r>
              <a:rPr lang="en-US" sz="1400" dirty="0">
                <a:solidFill>
                  <a:srgbClr val="1E293B"/>
                </a:solidFill>
                <a:latin typeface="Calibri" pitchFamily="34" charset="0"/>
                <a:ea typeface="Calibri" pitchFamily="34" charset="-122"/>
                <a:cs typeface="Calibri" pitchFamily="34" charset="-120"/>
              </a:rPr>
              <a:t>• Giai đoạn 2 (Tự học ở nhà): Duy trì chuỗi Streak 🔥, hỏi đáp gia sư AI khi gặp bài khó, nộp bài thực hành.</a:t>
            </a:r>
            <a:endParaRPr lang="en-US" sz="1400" dirty="0"/>
          </a:p>
          <a:p>
            <a:pPr marL="0" indent="0">
              <a:buNone/>
            </a:pPr>
            <a:r>
              <a:rPr lang="en-US" sz="1400" dirty="0">
                <a:solidFill>
                  <a:srgbClr val="1E293B"/>
                </a:solidFill>
                <a:latin typeface="Calibri" pitchFamily="34" charset="0"/>
                <a:ea typeface="Calibri" pitchFamily="34" charset="-122"/>
                <a:cs typeface="Calibri" pitchFamily="34" charset="-120"/>
              </a:rPr>
              <a:t>• Giai đoạn 3 (Phục hồi lỗ hổng): Thuật toán EMA tự giao đề bù đắp thích ứng gồm 50% câu sai quá khứ.</a:t>
            </a:r>
            <a:endParaRPr lang="en-US" sz="1400" dirty="0"/>
          </a:p>
        </p:txBody>
      </p:sp>
      <p:sp>
        <p:nvSpPr>
          <p:cNvPr id="61" name="Shape 11">
            <a:extLst>
              <a:ext uri="{FF2B5EF4-FFF2-40B4-BE49-F238E27FC236}">
                <a16:creationId xmlns:a16="http://schemas.microsoft.com/office/drawing/2014/main" id="{37AF5840-CF7B-5B10-B28B-77C5C2F3D296}"/>
              </a:ext>
            </a:extLst>
          </p:cNvPr>
          <p:cNvSpPr/>
          <p:nvPr/>
        </p:nvSpPr>
        <p:spPr>
          <a:xfrm>
            <a:off x="424420" y="2436968"/>
            <a:ext cx="3429000" cy="804672"/>
          </a:xfrm>
          <a:prstGeom prst="rect">
            <a:avLst/>
          </a:prstGeom>
          <a:solidFill>
            <a:srgbClr val="133E87"/>
          </a:solidFill>
          <a:ln/>
        </p:spPr>
      </p:sp>
      <p:sp>
        <p:nvSpPr>
          <p:cNvPr id="62" name="Text 12">
            <a:extLst>
              <a:ext uri="{FF2B5EF4-FFF2-40B4-BE49-F238E27FC236}">
                <a16:creationId xmlns:a16="http://schemas.microsoft.com/office/drawing/2014/main" id="{185FD209-491F-74D8-A005-8CF4532397E6}"/>
              </a:ext>
            </a:extLst>
          </p:cNvPr>
          <p:cNvSpPr/>
          <p:nvPr/>
        </p:nvSpPr>
        <p:spPr>
          <a:xfrm>
            <a:off x="927340" y="2510120"/>
            <a:ext cx="2834640" cy="365760"/>
          </a:xfrm>
          <a:prstGeom prst="rect">
            <a:avLst/>
          </a:prstGeom>
          <a:noFill/>
          <a:ln/>
        </p:spPr>
        <p:txBody>
          <a:bodyPr wrap="square" rtlCol="0" anchor="ctr"/>
          <a:lstStyle/>
          <a:p>
            <a:pPr marL="0" indent="0" algn="ctr">
              <a:buNone/>
            </a:pPr>
            <a:r>
              <a:rPr lang="en-US" sz="1400" b="1">
                <a:solidFill>
                  <a:srgbClr val="FFFFFF"/>
                </a:solidFill>
                <a:latin typeface="Calibri" pitchFamily="34" charset="0"/>
                <a:ea typeface="Calibri" pitchFamily="34" charset="-122"/>
                <a:cs typeface="Calibri" pitchFamily="34" charset="-120"/>
              </a:rPr>
              <a:t>09/2026 – nay</a:t>
            </a:r>
            <a:endParaRPr lang="en-US" sz="1400" dirty="0"/>
          </a:p>
        </p:txBody>
      </p:sp>
      <p:sp>
        <p:nvSpPr>
          <p:cNvPr id="63" name="Text 13">
            <a:extLst>
              <a:ext uri="{FF2B5EF4-FFF2-40B4-BE49-F238E27FC236}">
                <a16:creationId xmlns:a16="http://schemas.microsoft.com/office/drawing/2014/main" id="{E67471F9-1717-95DC-2BBB-3F38EDC1C18C}"/>
              </a:ext>
            </a:extLst>
          </p:cNvPr>
          <p:cNvSpPr/>
          <p:nvPr/>
        </p:nvSpPr>
        <p:spPr>
          <a:xfrm>
            <a:off x="529195" y="2875880"/>
            <a:ext cx="3232785" cy="320040"/>
          </a:xfrm>
          <a:prstGeom prst="rect">
            <a:avLst/>
          </a:prstGeom>
          <a:noFill/>
          <a:ln/>
        </p:spPr>
        <p:txBody>
          <a:bodyPr wrap="square" rtlCol="0" anchor="ctr"/>
          <a:lstStyle/>
          <a:p>
            <a:pPr marL="0" indent="0" algn="ctr">
              <a:buNone/>
            </a:pPr>
            <a:r>
              <a:rPr lang="en-US" sz="1400">
                <a:solidFill>
                  <a:srgbClr val="E2E8F0"/>
                </a:solidFill>
                <a:latin typeface="Calibri" pitchFamily="34" charset="0"/>
                <a:cs typeface="Calibri" pitchFamily="34" charset="-120"/>
              </a:rPr>
              <a:t>Hệ thống hoạt động ổn định</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04 | KẾT QUẢ VÀ TÁC ĐỘNG ĐỘT PHÁ</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ĐỘT PHÁ ĐÁNH GIÁ ĐA PHƯƠNG THỨC &amp; ĐỒNG BỘ CHUẨN THÔNG TƯ 27</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7 / 15</a:t>
            </a:r>
            <a:endParaRPr lang="en-US" sz="900" dirty="0"/>
          </a:p>
        </p:txBody>
      </p:sp>
      <p:sp>
        <p:nvSpPr>
          <p:cNvPr id="12" name="Shape 9"/>
          <p:cNvSpPr/>
          <p:nvPr/>
        </p:nvSpPr>
        <p:spPr>
          <a:xfrm>
            <a:off x="731520" y="1234440"/>
            <a:ext cx="3520440" cy="4800600"/>
          </a:xfrm>
          <a:prstGeom prst="rect">
            <a:avLst/>
          </a:prstGeom>
          <a:solidFill>
            <a:srgbClr val="F8FAFC"/>
          </a:solidFill>
          <a:ln w="25400">
            <a:solidFill>
              <a:srgbClr val="0284C7"/>
            </a:solidFill>
            <a:prstDash val="solid"/>
          </a:ln>
        </p:spPr>
      </p:sp>
      <p:sp>
        <p:nvSpPr>
          <p:cNvPr id="13" name="Shape 10"/>
          <p:cNvSpPr/>
          <p:nvPr/>
        </p:nvSpPr>
        <p:spPr>
          <a:xfrm>
            <a:off x="731520" y="1234440"/>
            <a:ext cx="3520440" cy="960120"/>
          </a:xfrm>
          <a:prstGeom prst="rect">
            <a:avLst/>
          </a:prstGeom>
          <a:solidFill>
            <a:srgbClr val="0284C7"/>
          </a:solidFill>
          <a:ln/>
        </p:spPr>
      </p:sp>
      <p:sp>
        <p:nvSpPr>
          <p:cNvPr id="14" name="Text 11"/>
          <p:cNvSpPr/>
          <p:nvPr/>
        </p:nvSpPr>
        <p:spPr>
          <a:xfrm>
            <a:off x="822960" y="1280160"/>
            <a:ext cx="3337560" cy="50292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  GEMINI VISION CHẤM PAINT &amp; WORD</a:t>
            </a:r>
            <a:endParaRPr lang="en-US" sz="1400" dirty="0"/>
          </a:p>
        </p:txBody>
      </p:sp>
      <p:sp>
        <p:nvSpPr>
          <p:cNvPr id="15" name="Text 12"/>
          <p:cNvSpPr/>
          <p:nvPr/>
        </p:nvSpPr>
        <p:spPr>
          <a:xfrm>
            <a:off x="822960" y="1783080"/>
            <a:ext cx="3337560" cy="320040"/>
          </a:xfrm>
          <a:prstGeom prst="rect">
            <a:avLst/>
          </a:prstGeom>
          <a:noFill/>
          <a:ln/>
        </p:spPr>
        <p:txBody>
          <a:bodyPr wrap="square" rtlCol="0" anchor="ctr"/>
          <a:lstStyle/>
          <a:p>
            <a:pPr marL="0" indent="0" algn="ctr">
              <a:buNone/>
            </a:pPr>
            <a:r>
              <a:rPr lang="en-US" sz="1400" b="1" dirty="0">
                <a:solidFill>
                  <a:srgbClr val="FFEA00"/>
                </a:solidFill>
                <a:latin typeface="Calibri" pitchFamily="34" charset="0"/>
                <a:ea typeface="Calibri" pitchFamily="34" charset="-122"/>
                <a:cs typeface="Calibri" pitchFamily="34" charset="-120"/>
              </a:rPr>
              <a:t>Thực hành Đồ họa &amp; Soạn thảo Văn bản</a:t>
            </a:r>
            <a:endParaRPr lang="en-US" sz="1400" dirty="0"/>
          </a:p>
        </p:txBody>
      </p:sp>
      <p:sp>
        <p:nvSpPr>
          <p:cNvPr id="16" name="Shape 13"/>
          <p:cNvSpPr/>
          <p:nvPr/>
        </p:nvSpPr>
        <p:spPr>
          <a:xfrm>
            <a:off x="914400" y="2331720"/>
            <a:ext cx="3154680" cy="594360"/>
          </a:xfrm>
          <a:prstGeom prst="rect">
            <a:avLst/>
          </a:prstGeom>
          <a:solidFill>
            <a:srgbClr val="F1F5F9"/>
          </a:solidFill>
          <a:ln w="12700">
            <a:solidFill>
              <a:srgbClr val="CBD5E1"/>
            </a:solidFill>
            <a:prstDash val="solid"/>
          </a:ln>
        </p:spPr>
      </p:sp>
      <p:sp>
        <p:nvSpPr>
          <p:cNvPr id="17" name="Text 14"/>
          <p:cNvSpPr/>
          <p:nvPr/>
        </p:nvSpPr>
        <p:spPr>
          <a:xfrm>
            <a:off x="960120" y="2494599"/>
            <a:ext cx="3063240" cy="256032"/>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CÔNG NGHỆ: Google Gemini 2.0 Flash Multimodal</a:t>
            </a:r>
            <a:endParaRPr lang="en-US" sz="1400" dirty="0"/>
          </a:p>
        </p:txBody>
      </p:sp>
      <p:sp>
        <p:nvSpPr>
          <p:cNvPr id="18" name="Text 15"/>
          <p:cNvSpPr/>
          <p:nvPr/>
        </p:nvSpPr>
        <p:spPr>
          <a:xfrm>
            <a:off x="914400" y="3111628"/>
            <a:ext cx="3063240" cy="256032"/>
          </a:xfrm>
          <a:prstGeom prst="rect">
            <a:avLst/>
          </a:prstGeom>
          <a:noFill/>
          <a:ln/>
        </p:spPr>
        <p:txBody>
          <a:bodyPr wrap="square" rtlCol="0" anchor="ctr"/>
          <a:lstStyle/>
          <a:p>
            <a:pPr marL="0" indent="0">
              <a:buNone/>
            </a:pPr>
            <a:r>
              <a:rPr lang="en-US" sz="1400" b="1" dirty="0">
                <a:solidFill>
                  <a:srgbClr val="E61E2A"/>
                </a:solidFill>
                <a:latin typeface="Calibri" pitchFamily="34" charset="0"/>
                <a:ea typeface="Calibri" pitchFamily="34" charset="-122"/>
                <a:cs typeface="Calibri" pitchFamily="34" charset="-120"/>
              </a:rPr>
              <a:t>⚡ HIỆU NĂNG: Phản hồi tức thì &lt; 5 giây</a:t>
            </a:r>
            <a:endParaRPr lang="en-US" sz="1400" dirty="0"/>
          </a:p>
        </p:txBody>
      </p:sp>
      <p:sp>
        <p:nvSpPr>
          <p:cNvPr id="19" name="Text 16"/>
          <p:cNvSpPr/>
          <p:nvPr/>
        </p:nvSpPr>
        <p:spPr>
          <a:xfrm>
            <a:off x="950595" y="3382899"/>
            <a:ext cx="3154680" cy="159258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Học sinh chụp ảnh màn hình bài vẽ Paint hoặc bài Word tải lên hệ thống. Gemini Vision tự động đối chiếu với ảnh mẫu và tiêu chí của GV, chỉ rõ chi tiết còn thiếu (màu sắc, hình khối, kiểu chữ, căn lề) kèm nhận xét động viên.</a:t>
            </a:r>
            <a:endParaRPr lang="en-US" sz="1400" dirty="0"/>
          </a:p>
        </p:txBody>
      </p:sp>
      <p:sp>
        <p:nvSpPr>
          <p:cNvPr id="20" name="Shape 17"/>
          <p:cNvSpPr/>
          <p:nvPr/>
        </p:nvSpPr>
        <p:spPr>
          <a:xfrm>
            <a:off x="4389120" y="1234440"/>
            <a:ext cx="3520440" cy="4800600"/>
          </a:xfrm>
          <a:prstGeom prst="rect">
            <a:avLst/>
          </a:prstGeom>
          <a:solidFill>
            <a:srgbClr val="F8FAFC"/>
          </a:solidFill>
          <a:ln w="25400">
            <a:solidFill>
              <a:srgbClr val="000054"/>
            </a:solidFill>
            <a:prstDash val="solid"/>
          </a:ln>
        </p:spPr>
      </p:sp>
      <p:sp>
        <p:nvSpPr>
          <p:cNvPr id="21" name="Shape 18"/>
          <p:cNvSpPr/>
          <p:nvPr/>
        </p:nvSpPr>
        <p:spPr>
          <a:xfrm>
            <a:off x="4389120" y="1234440"/>
            <a:ext cx="3520440" cy="960120"/>
          </a:xfrm>
          <a:prstGeom prst="rect">
            <a:avLst/>
          </a:prstGeom>
          <a:solidFill>
            <a:srgbClr val="000054"/>
          </a:solidFill>
          <a:ln/>
        </p:spPr>
      </p:sp>
      <p:sp>
        <p:nvSpPr>
          <p:cNvPr id="22" name="Text 19"/>
          <p:cNvSpPr/>
          <p:nvPr/>
        </p:nvSpPr>
        <p:spPr>
          <a:xfrm>
            <a:off x="4480560" y="1280160"/>
            <a:ext cx="3337560" cy="50292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  AST PARSER BÓC TÁCH SCRATCH</a:t>
            </a:r>
            <a:endParaRPr lang="en-US" sz="1400" dirty="0"/>
          </a:p>
        </p:txBody>
      </p:sp>
      <p:sp>
        <p:nvSpPr>
          <p:cNvPr id="23" name="Text 20"/>
          <p:cNvSpPr/>
          <p:nvPr/>
        </p:nvSpPr>
        <p:spPr>
          <a:xfrm>
            <a:off x="4480560" y="1783080"/>
            <a:ext cx="3337560" cy="320040"/>
          </a:xfrm>
          <a:prstGeom prst="rect">
            <a:avLst/>
          </a:prstGeom>
          <a:noFill/>
          <a:ln/>
        </p:spPr>
        <p:txBody>
          <a:bodyPr wrap="square" rtlCol="0" anchor="ctr"/>
          <a:lstStyle/>
          <a:p>
            <a:pPr marL="0" indent="0" algn="ctr">
              <a:buNone/>
            </a:pPr>
            <a:r>
              <a:rPr lang="en-US" sz="1400" b="1" dirty="0">
                <a:solidFill>
                  <a:srgbClr val="FFEA00"/>
                </a:solidFill>
                <a:latin typeface="Calibri" pitchFamily="34" charset="0"/>
                <a:ea typeface="Calibri" pitchFamily="34" charset="-122"/>
                <a:cs typeface="Calibri" pitchFamily="34" charset="-120"/>
              </a:rPr>
              <a:t>Chấm Dự án Lập trình Khối lệnh (.sb3)</a:t>
            </a:r>
            <a:endParaRPr lang="en-US" sz="1400" dirty="0"/>
          </a:p>
        </p:txBody>
      </p:sp>
      <p:sp>
        <p:nvSpPr>
          <p:cNvPr id="24" name="Shape 21"/>
          <p:cNvSpPr/>
          <p:nvPr/>
        </p:nvSpPr>
        <p:spPr>
          <a:xfrm>
            <a:off x="4572000" y="2331720"/>
            <a:ext cx="3154680" cy="594360"/>
          </a:xfrm>
          <a:prstGeom prst="rect">
            <a:avLst/>
          </a:prstGeom>
          <a:solidFill>
            <a:srgbClr val="F1F5F9"/>
          </a:solidFill>
          <a:ln w="12700">
            <a:solidFill>
              <a:srgbClr val="CBD5E1"/>
            </a:solidFill>
            <a:prstDash val="solid"/>
          </a:ln>
        </p:spPr>
      </p:sp>
      <p:sp>
        <p:nvSpPr>
          <p:cNvPr id="25" name="Text 22"/>
          <p:cNvSpPr/>
          <p:nvPr/>
        </p:nvSpPr>
        <p:spPr>
          <a:xfrm>
            <a:off x="4617720" y="2494599"/>
            <a:ext cx="3063240" cy="256032"/>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CÔNG NGHỆ: Abstract Syntax Tree (AST) Parser</a:t>
            </a:r>
            <a:endParaRPr lang="en-US" sz="1400" dirty="0"/>
          </a:p>
        </p:txBody>
      </p:sp>
      <p:sp>
        <p:nvSpPr>
          <p:cNvPr id="26" name="Text 23"/>
          <p:cNvSpPr/>
          <p:nvPr/>
        </p:nvSpPr>
        <p:spPr>
          <a:xfrm>
            <a:off x="4608195" y="3107056"/>
            <a:ext cx="3063240" cy="256032"/>
          </a:xfrm>
          <a:prstGeom prst="rect">
            <a:avLst/>
          </a:prstGeom>
          <a:noFill/>
          <a:ln/>
        </p:spPr>
        <p:txBody>
          <a:bodyPr wrap="square" rtlCol="0" anchor="ctr"/>
          <a:lstStyle/>
          <a:p>
            <a:pPr marL="0" indent="0">
              <a:buNone/>
            </a:pPr>
            <a:r>
              <a:rPr lang="en-US" sz="1400" b="1" dirty="0">
                <a:solidFill>
                  <a:srgbClr val="E61E2A"/>
                </a:solidFill>
                <a:latin typeface="Calibri" pitchFamily="34" charset="0"/>
                <a:ea typeface="Calibri" pitchFamily="34" charset="-122"/>
                <a:cs typeface="Calibri" pitchFamily="34" charset="-120"/>
              </a:rPr>
              <a:t>⚡ HIỆU NĂNG: 45 giây / bài (thay vì 7 phút GV soi)</a:t>
            </a:r>
            <a:endParaRPr lang="en-US" sz="1400" dirty="0"/>
          </a:p>
        </p:txBody>
      </p:sp>
      <p:sp>
        <p:nvSpPr>
          <p:cNvPr id="27" name="Text 24"/>
          <p:cNvSpPr/>
          <p:nvPr/>
        </p:nvSpPr>
        <p:spPr>
          <a:xfrm>
            <a:off x="4608195" y="3382899"/>
            <a:ext cx="3154680" cy="159258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Trình phân tích bóc tách tệp project.json bên trong file .sb3 của Scratch. Tự động kiểm tra: sự kiện bấm cờ xanh, tọa độ di chuyển, vòng lặp lặp lại, câu lệnh điều kiện nếu-thì, phát hiện vòng lặp vô hạn và mã lệnh rác.</a:t>
            </a:r>
            <a:endParaRPr lang="en-US" sz="1400" dirty="0"/>
          </a:p>
        </p:txBody>
      </p:sp>
      <p:sp>
        <p:nvSpPr>
          <p:cNvPr id="28" name="Shape 25"/>
          <p:cNvSpPr/>
          <p:nvPr/>
        </p:nvSpPr>
        <p:spPr>
          <a:xfrm>
            <a:off x="8046720" y="1234440"/>
            <a:ext cx="3520440" cy="4800600"/>
          </a:xfrm>
          <a:prstGeom prst="rect">
            <a:avLst/>
          </a:prstGeom>
          <a:solidFill>
            <a:srgbClr val="F8FAFC"/>
          </a:solidFill>
          <a:ln w="25400">
            <a:solidFill>
              <a:srgbClr val="15803D"/>
            </a:solidFill>
            <a:prstDash val="solid"/>
          </a:ln>
        </p:spPr>
      </p:sp>
      <p:sp>
        <p:nvSpPr>
          <p:cNvPr id="29" name="Shape 26"/>
          <p:cNvSpPr/>
          <p:nvPr/>
        </p:nvSpPr>
        <p:spPr>
          <a:xfrm>
            <a:off x="8046720" y="1234440"/>
            <a:ext cx="3520440" cy="960120"/>
          </a:xfrm>
          <a:prstGeom prst="rect">
            <a:avLst/>
          </a:prstGeom>
          <a:solidFill>
            <a:srgbClr val="15803D"/>
          </a:solidFill>
          <a:ln/>
        </p:spPr>
      </p:sp>
      <p:sp>
        <p:nvSpPr>
          <p:cNvPr id="30" name="Text 27"/>
          <p:cNvSpPr/>
          <p:nvPr/>
        </p:nvSpPr>
        <p:spPr>
          <a:xfrm>
            <a:off x="8138160" y="1280160"/>
            <a:ext cx="3337560" cy="502920"/>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  TIỆN ÍCH vnEdu SYNC 1 CHẠM</a:t>
            </a:r>
            <a:endParaRPr lang="en-US" sz="1400" dirty="0"/>
          </a:p>
        </p:txBody>
      </p:sp>
      <p:sp>
        <p:nvSpPr>
          <p:cNvPr id="31" name="Text 28"/>
          <p:cNvSpPr/>
          <p:nvPr/>
        </p:nvSpPr>
        <p:spPr>
          <a:xfrm>
            <a:off x="8138160" y="1783080"/>
            <a:ext cx="3337560" cy="320040"/>
          </a:xfrm>
          <a:prstGeom prst="rect">
            <a:avLst/>
          </a:prstGeom>
          <a:noFill/>
          <a:ln/>
        </p:spPr>
        <p:txBody>
          <a:bodyPr wrap="square" rtlCol="0" anchor="ctr"/>
          <a:lstStyle/>
          <a:p>
            <a:pPr marL="0" indent="0" algn="ctr">
              <a:buNone/>
            </a:pPr>
            <a:r>
              <a:rPr lang="en-US" sz="1400" b="1" dirty="0">
                <a:solidFill>
                  <a:srgbClr val="FFEA00"/>
                </a:solidFill>
                <a:latin typeface="Calibri" pitchFamily="34" charset="0"/>
                <a:ea typeface="Calibri" pitchFamily="34" charset="-122"/>
                <a:cs typeface="Calibri" pitchFamily="34" charset="-120"/>
              </a:rPr>
              <a:t>Đồng bộ Dữ liệu Chuẩn Thông tư 27</a:t>
            </a:r>
            <a:endParaRPr lang="en-US" sz="1400" dirty="0"/>
          </a:p>
        </p:txBody>
      </p:sp>
      <p:sp>
        <p:nvSpPr>
          <p:cNvPr id="32" name="Shape 29"/>
          <p:cNvSpPr/>
          <p:nvPr/>
        </p:nvSpPr>
        <p:spPr>
          <a:xfrm>
            <a:off x="8229600" y="2331720"/>
            <a:ext cx="3154680" cy="594360"/>
          </a:xfrm>
          <a:prstGeom prst="rect">
            <a:avLst/>
          </a:prstGeom>
          <a:solidFill>
            <a:srgbClr val="F1F5F9"/>
          </a:solidFill>
          <a:ln w="12700">
            <a:solidFill>
              <a:srgbClr val="CBD5E1"/>
            </a:solidFill>
            <a:prstDash val="solid"/>
          </a:ln>
        </p:spPr>
      </p:sp>
      <p:sp>
        <p:nvSpPr>
          <p:cNvPr id="33" name="Text 30"/>
          <p:cNvSpPr/>
          <p:nvPr/>
        </p:nvSpPr>
        <p:spPr>
          <a:xfrm>
            <a:off x="8275320" y="2494599"/>
            <a:ext cx="3063240" cy="256032"/>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CÔNG NGHỆ: Chrome &amp; Cốc Cốc Browser Extension</a:t>
            </a:r>
            <a:endParaRPr lang="en-US" sz="1400" dirty="0"/>
          </a:p>
        </p:txBody>
      </p:sp>
      <p:sp>
        <p:nvSpPr>
          <p:cNvPr id="34" name="Text 31"/>
          <p:cNvSpPr/>
          <p:nvPr/>
        </p:nvSpPr>
        <p:spPr>
          <a:xfrm>
            <a:off x="8229600" y="3097911"/>
            <a:ext cx="3063240" cy="256032"/>
          </a:xfrm>
          <a:prstGeom prst="rect">
            <a:avLst/>
          </a:prstGeom>
          <a:noFill/>
          <a:ln/>
        </p:spPr>
        <p:txBody>
          <a:bodyPr wrap="square" rtlCol="0" anchor="ctr"/>
          <a:lstStyle/>
          <a:p>
            <a:pPr marL="0" indent="0">
              <a:buNone/>
            </a:pPr>
            <a:r>
              <a:rPr lang="en-US" sz="1400" b="1" dirty="0">
                <a:solidFill>
                  <a:srgbClr val="E61E2A"/>
                </a:solidFill>
                <a:latin typeface="Calibri" pitchFamily="34" charset="0"/>
                <a:ea typeface="Calibri" pitchFamily="34" charset="-122"/>
                <a:cs typeface="Calibri" pitchFamily="34" charset="-120"/>
              </a:rPr>
              <a:t>⚡ HIỆU NĂNG: 15 phút / toàn trường (giảm 95%)</a:t>
            </a:r>
            <a:endParaRPr lang="en-US" sz="1400" dirty="0"/>
          </a:p>
        </p:txBody>
      </p:sp>
      <p:sp>
        <p:nvSpPr>
          <p:cNvPr id="35" name="Text 32"/>
          <p:cNvSpPr/>
          <p:nvPr/>
        </p:nvSpPr>
        <p:spPr>
          <a:xfrm>
            <a:off x="8265795" y="3382899"/>
            <a:ext cx="3154680" cy="159258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Extension tự động lấy kết quả nhận xét TT27 từ ETAN EduAI, so khớp thông minh họ tên học sinh và điền chính xác vào Sổ theo dõi đánh giá trên vnEdu. Triệt tiêu 100% tình trạng nhầm dòng, giải phóng 15 giờ làm thêm của GV.</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04 | KẾT QUẢ VÀ TÁC ĐỘNG ĐỘT PHÁ</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CÁ NHÂN HÓA DẠY HỌC, 18 RANK EXP &amp; ĐẤU TRƯỜNG BOSS TRI THỨC</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8 / 15</a:t>
            </a:r>
            <a:endParaRPr lang="en-US" sz="900" dirty="0"/>
          </a:p>
        </p:txBody>
      </p:sp>
      <p:sp>
        <p:nvSpPr>
          <p:cNvPr id="12" name="Shape 9"/>
          <p:cNvSpPr/>
          <p:nvPr/>
        </p:nvSpPr>
        <p:spPr>
          <a:xfrm>
            <a:off x="731520" y="1234440"/>
            <a:ext cx="5287975" cy="1508760"/>
          </a:xfrm>
          <a:prstGeom prst="rect">
            <a:avLst/>
          </a:prstGeom>
          <a:solidFill>
            <a:srgbClr val="EFF6FF"/>
          </a:solidFill>
          <a:ln w="19050">
            <a:solidFill>
              <a:srgbClr val="93C5FD"/>
            </a:solidFill>
            <a:prstDash val="solid"/>
          </a:ln>
        </p:spPr>
      </p:sp>
      <p:sp>
        <p:nvSpPr>
          <p:cNvPr id="13" name="Text 10"/>
          <p:cNvSpPr/>
          <p:nvPr/>
        </p:nvSpPr>
        <p:spPr>
          <a:xfrm>
            <a:off x="914400" y="1325880"/>
            <a:ext cx="4937760" cy="347472"/>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  1. Động cơ Thích ứng (EMA Adaptive Learning)</a:t>
            </a:r>
            <a:endParaRPr lang="en-US" sz="1400" dirty="0"/>
          </a:p>
        </p:txBody>
      </p:sp>
      <p:sp>
        <p:nvSpPr>
          <p:cNvPr id="14" name="Text 11"/>
          <p:cNvSpPr/>
          <p:nvPr/>
        </p:nvSpPr>
        <p:spPr>
          <a:xfrm>
            <a:off x="914400" y="1691640"/>
            <a:ext cx="4937760" cy="96012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Thuật toán Exponential Moving Average liên tục cập nhật độ thành thạo từng kỹ năng. Tự động chẩn đoán điểm nghẽn (Weak Skills) và sinh đề bù đắp gồm 50% câu sai quá khứ + 50% câu hỏi củng cố mới.</a:t>
            </a:r>
            <a:endParaRPr lang="en-US" sz="1400" dirty="0"/>
          </a:p>
        </p:txBody>
      </p:sp>
      <p:sp>
        <p:nvSpPr>
          <p:cNvPr id="15" name="Shape 12"/>
          <p:cNvSpPr/>
          <p:nvPr/>
        </p:nvSpPr>
        <p:spPr>
          <a:xfrm>
            <a:off x="731520" y="2834640"/>
            <a:ext cx="5287975" cy="1508760"/>
          </a:xfrm>
          <a:prstGeom prst="rect">
            <a:avLst/>
          </a:prstGeom>
          <a:solidFill>
            <a:srgbClr val="F0FDF4"/>
          </a:solidFill>
          <a:ln w="19050">
            <a:solidFill>
              <a:srgbClr val="86EFAC"/>
            </a:solidFill>
            <a:prstDash val="solid"/>
          </a:ln>
        </p:spPr>
      </p:sp>
      <p:sp>
        <p:nvSpPr>
          <p:cNvPr id="16" name="Text 13"/>
          <p:cNvSpPr/>
          <p:nvPr/>
        </p:nvSpPr>
        <p:spPr>
          <a:xfrm>
            <a:off x="914400" y="2926080"/>
            <a:ext cx="4937760" cy="347472"/>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  2. Lộ trình 18 Cấp bậc Rank EXP Chuẩn GDPT</a:t>
            </a:r>
            <a:endParaRPr lang="en-US" sz="1400" dirty="0"/>
          </a:p>
        </p:txBody>
      </p:sp>
      <p:sp>
        <p:nvSpPr>
          <p:cNvPr id="17" name="Text 14"/>
          <p:cNvSpPr/>
          <p:nvPr/>
        </p:nvSpPr>
        <p:spPr>
          <a:xfrm>
            <a:off x="914400" y="3291840"/>
            <a:ext cx="4937760" cy="96012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18 cấp bậc lấy cảm hứng từ các loại đá quý: Tân Binh ➔ Tập Sự ➔ Đồng ➔ Bạc ➔ Vàng ➔ Bạch Kim ... ➔ Huyền Thoại (≥ 1.000.000 EXP). Mỗi nỗ lực làm bài đều được ghi nhận bằng EXP và huy hiệu danh dự.</a:t>
            </a:r>
            <a:endParaRPr lang="en-US" sz="1400" dirty="0"/>
          </a:p>
        </p:txBody>
      </p:sp>
      <p:sp>
        <p:nvSpPr>
          <p:cNvPr id="18" name="Shape 15"/>
          <p:cNvSpPr/>
          <p:nvPr/>
        </p:nvSpPr>
        <p:spPr>
          <a:xfrm>
            <a:off x="731520" y="4434840"/>
            <a:ext cx="5287975" cy="1508760"/>
          </a:xfrm>
          <a:prstGeom prst="rect">
            <a:avLst/>
          </a:prstGeom>
          <a:solidFill>
            <a:srgbClr val="FEF2F2"/>
          </a:solidFill>
          <a:ln w="19050">
            <a:solidFill>
              <a:srgbClr val="FCA5A5"/>
            </a:solidFill>
            <a:prstDash val="solid"/>
          </a:ln>
        </p:spPr>
      </p:sp>
      <p:sp>
        <p:nvSpPr>
          <p:cNvPr id="19" name="Text 16"/>
          <p:cNvSpPr/>
          <p:nvPr/>
        </p:nvSpPr>
        <p:spPr>
          <a:xfrm>
            <a:off x="914400" y="4526280"/>
            <a:ext cx="4937760" cy="347472"/>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  3. Đấu trường Săn Boss Tri thức Thời gian thực</a:t>
            </a:r>
            <a:endParaRPr lang="en-US" sz="1400" dirty="0"/>
          </a:p>
        </p:txBody>
      </p:sp>
      <p:sp>
        <p:nvSpPr>
          <p:cNvPr id="20" name="Text 17"/>
          <p:cNvSpPr/>
          <p:nvPr/>
        </p:nvSpPr>
        <p:spPr>
          <a:xfrm>
            <a:off x="914400" y="4892040"/>
            <a:ext cx="4937760" cy="96012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Boss có lượng máu khổng lồ (10.000 – 201.000 HP). Cả trường cùng tham gia trả lời câu hỏi phân hóa theo khối lớp; mỗi câu đúng trừ máu Boss trực tiếp, tạo không khí lễ hội số sôi nổi.</a:t>
            </a:r>
            <a:endParaRPr lang="en-US" sz="1400" dirty="0"/>
          </a:p>
        </p:txBody>
      </p:sp>
      <p:sp>
        <p:nvSpPr>
          <p:cNvPr id="21" name="Shape 18"/>
          <p:cNvSpPr/>
          <p:nvPr/>
        </p:nvSpPr>
        <p:spPr>
          <a:xfrm>
            <a:off x="6172200" y="1234440"/>
            <a:ext cx="5287975" cy="1508760"/>
          </a:xfrm>
          <a:prstGeom prst="rect">
            <a:avLst/>
          </a:prstGeom>
          <a:solidFill>
            <a:srgbClr val="FFFBEB"/>
          </a:solidFill>
          <a:ln w="19050">
            <a:solidFill>
              <a:srgbClr val="FDE68A"/>
            </a:solidFill>
            <a:prstDash val="solid"/>
          </a:ln>
        </p:spPr>
      </p:sp>
      <p:sp>
        <p:nvSpPr>
          <p:cNvPr id="22" name="Text 19"/>
          <p:cNvSpPr/>
          <p:nvPr/>
        </p:nvSpPr>
        <p:spPr>
          <a:xfrm>
            <a:off x="6355080" y="1325880"/>
            <a:ext cx="4937760" cy="347472"/>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  4. Chuỗi Chuyên cần Streak 🔥 &amp; 50 Nhiệm vụ</a:t>
            </a:r>
            <a:endParaRPr lang="en-US" sz="1400" dirty="0"/>
          </a:p>
        </p:txBody>
      </p:sp>
      <p:sp>
        <p:nvSpPr>
          <p:cNvPr id="23" name="Text 20"/>
          <p:cNvSpPr/>
          <p:nvPr/>
        </p:nvSpPr>
        <p:spPr>
          <a:xfrm>
            <a:off x="6355080" y="1691640"/>
            <a:ext cx="4937760" cy="96012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Duy trì chuỗi học liên tục mỗi tối (Streak), kích thích tinh thần tự giác kiên trì. Hệ thống 50 nhiệm vụ ngày và nhiệm vụ tuần giúp học sinh luôn có mục tiêu rõ ràng để phấn đấu hàng ngày.</a:t>
            </a:r>
            <a:endParaRPr lang="en-US" sz="1400" dirty="0"/>
          </a:p>
        </p:txBody>
      </p:sp>
      <p:sp>
        <p:nvSpPr>
          <p:cNvPr id="24" name="Shape 21"/>
          <p:cNvSpPr/>
          <p:nvPr/>
        </p:nvSpPr>
        <p:spPr>
          <a:xfrm>
            <a:off x="6172200" y="2834640"/>
            <a:ext cx="5287975" cy="1508760"/>
          </a:xfrm>
          <a:prstGeom prst="rect">
            <a:avLst/>
          </a:prstGeom>
          <a:solidFill>
            <a:srgbClr val="FAF5FF"/>
          </a:solidFill>
          <a:ln w="19050">
            <a:solidFill>
              <a:srgbClr val="E9D5FF"/>
            </a:solidFill>
            <a:prstDash val="solid"/>
          </a:ln>
        </p:spPr>
      </p:sp>
      <p:sp>
        <p:nvSpPr>
          <p:cNvPr id="25" name="Text 22"/>
          <p:cNvSpPr/>
          <p:nvPr/>
        </p:nvSpPr>
        <p:spPr>
          <a:xfrm>
            <a:off x="6355080" y="2926080"/>
            <a:ext cx="4937760" cy="347472"/>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  5. Kho Serious Games Rèn Kỹ năng Số Nền tảng</a:t>
            </a:r>
            <a:endParaRPr lang="en-US" sz="1400" dirty="0"/>
          </a:p>
        </p:txBody>
      </p:sp>
      <p:sp>
        <p:nvSpPr>
          <p:cNvPr id="26" name="Text 23"/>
          <p:cNvSpPr/>
          <p:nvPr/>
        </p:nvSpPr>
        <p:spPr>
          <a:xfrm>
            <a:off x="6355080" y="3291840"/>
            <a:ext cx="4937760" cy="96012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Tích hợp các trò chơi giáo dục: Luyện rê chuột, gõ phím 10 ngón, mê cung thuật toán, đấu trường tính nhanh... giúp học sinh lớp 3 nhanh chóng làm chủ thao tác máy tính cơ bản.</a:t>
            </a:r>
            <a:endParaRPr lang="en-US" sz="1400" dirty="0"/>
          </a:p>
        </p:txBody>
      </p:sp>
      <p:sp>
        <p:nvSpPr>
          <p:cNvPr id="27" name="Shape 24"/>
          <p:cNvSpPr/>
          <p:nvPr/>
        </p:nvSpPr>
        <p:spPr>
          <a:xfrm>
            <a:off x="6172200" y="4434840"/>
            <a:ext cx="5287975" cy="1508760"/>
          </a:xfrm>
          <a:prstGeom prst="rect">
            <a:avLst/>
          </a:prstGeom>
          <a:solidFill>
            <a:srgbClr val="F8FAFC"/>
          </a:solidFill>
          <a:ln w="19050">
            <a:solidFill>
              <a:srgbClr val="CBD5E1"/>
            </a:solidFill>
            <a:prstDash val="solid"/>
          </a:ln>
        </p:spPr>
      </p:sp>
      <p:sp>
        <p:nvSpPr>
          <p:cNvPr id="28" name="Text 25"/>
          <p:cNvSpPr/>
          <p:nvPr/>
        </p:nvSpPr>
        <p:spPr>
          <a:xfrm>
            <a:off x="6355080" y="4526280"/>
            <a:ext cx="4937760" cy="347472"/>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  6. Thi đua 3 Cấp &amp; Thảo luận Nhóm Tương tác</a:t>
            </a:r>
            <a:endParaRPr lang="en-US" sz="1400" dirty="0"/>
          </a:p>
        </p:txBody>
      </p:sp>
      <p:sp>
        <p:nvSpPr>
          <p:cNvPr id="29" name="Text 26"/>
          <p:cNvSpPr/>
          <p:nvPr/>
        </p:nvSpPr>
        <p:spPr>
          <a:xfrm>
            <a:off x="6355080" y="4892040"/>
            <a:ext cx="4937760" cy="96012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Bảng xếp hạng 3 cấp độ: Cá nhân – Lớp – Toàn trường. Không gian thảo luận biệt đội tri thức cho phép các nhóm trao đổi giải pháp Scratch, chia sẻ ý tưởng và đánh giá chéo bạn bè văn minh.</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04 | KẾT QUẢ VÀ TÁC ĐỘNG ĐỘT PHÁ</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CHUYỂN BIẾN TOÀN DIỆN ĐỐI VỚI HỌC SINH VÀ GIÁO VIÊN TIỂU HỌC</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9 / 15</a:t>
            </a:r>
            <a:endParaRPr lang="en-US" sz="900" dirty="0"/>
          </a:p>
        </p:txBody>
      </p:sp>
      <p:sp>
        <p:nvSpPr>
          <p:cNvPr id="12" name="Shape 9"/>
          <p:cNvSpPr/>
          <p:nvPr/>
        </p:nvSpPr>
        <p:spPr>
          <a:xfrm>
            <a:off x="731520" y="1234440"/>
            <a:ext cx="5257800" cy="4800600"/>
          </a:xfrm>
          <a:prstGeom prst="rect">
            <a:avLst/>
          </a:prstGeom>
          <a:solidFill>
            <a:srgbClr val="EFF6FF"/>
          </a:solidFill>
          <a:ln w="19050">
            <a:solidFill>
              <a:srgbClr val="0284C7"/>
            </a:solidFill>
            <a:prstDash val="solid"/>
          </a:ln>
        </p:spPr>
      </p:sp>
      <p:sp>
        <p:nvSpPr>
          <p:cNvPr id="13" name="Shape 10"/>
          <p:cNvSpPr/>
          <p:nvPr/>
        </p:nvSpPr>
        <p:spPr>
          <a:xfrm>
            <a:off x="731520" y="1234440"/>
            <a:ext cx="5257800" cy="548640"/>
          </a:xfrm>
          <a:prstGeom prst="rect">
            <a:avLst/>
          </a:prstGeom>
          <a:solidFill>
            <a:srgbClr val="0284C7"/>
          </a:solidFill>
          <a:ln/>
        </p:spPr>
      </p:sp>
      <p:sp>
        <p:nvSpPr>
          <p:cNvPr id="14" name="Text 11"/>
          <p:cNvSpPr/>
          <p:nvPr/>
        </p:nvSpPr>
        <p:spPr>
          <a:xfrm>
            <a:off x="822960" y="1234440"/>
            <a:ext cx="5074920" cy="548640"/>
          </a:xfrm>
          <a:prstGeom prst="rect">
            <a:avLst/>
          </a:prstGeom>
          <a:noFill/>
          <a:ln/>
        </p:spPr>
        <p:txBody>
          <a:bodyPr wrap="square" rtlCol="0" anchor="ctr"/>
          <a:lstStyle/>
          <a:p>
            <a:pPr marL="0" indent="0" algn="just">
              <a:buNone/>
            </a:pPr>
            <a:r>
              <a:rPr lang="en-US" sz="1400" b="1" dirty="0">
                <a:solidFill>
                  <a:srgbClr val="FFFFFF"/>
                </a:solidFill>
                <a:latin typeface="Calibri" pitchFamily="34" charset="0"/>
                <a:ea typeface="Calibri" pitchFamily="34" charset="-122"/>
                <a:cs typeface="Calibri" pitchFamily="34" charset="-120"/>
              </a:rPr>
              <a:t>🎓 TÁC ĐỘNG TOÀN DIỆN ĐỐI VỚI HỌC SINH</a:t>
            </a:r>
            <a:endParaRPr lang="en-US" sz="1400" dirty="0"/>
          </a:p>
        </p:txBody>
      </p:sp>
      <p:sp>
        <p:nvSpPr>
          <p:cNvPr id="15" name="Text 12"/>
          <p:cNvSpPr/>
          <p:nvPr/>
        </p:nvSpPr>
        <p:spPr>
          <a:xfrm>
            <a:off x="960120" y="1920240"/>
            <a:ext cx="4800600" cy="320040"/>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Năng lực Tự chủ &amp; Tự học Tăng Vọt (+56.7%)</a:t>
            </a:r>
            <a:endParaRPr lang="en-US" sz="1400" dirty="0"/>
          </a:p>
        </p:txBody>
      </p:sp>
      <p:sp>
        <p:nvSpPr>
          <p:cNvPr id="16" name="Text 13"/>
          <p:cNvSpPr/>
          <p:nvPr/>
        </p:nvSpPr>
        <p:spPr>
          <a:xfrm>
            <a:off x="960120" y="2240280"/>
            <a:ext cx="4800600" cy="59436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Học sinh hình thành thói quen tự giác đăng nhập ôn bài mỗi tối để duy trì ngọn lửa Streak 🔥 và thăng cấp Rank đá quý.</a:t>
            </a:r>
            <a:endParaRPr lang="en-US" sz="1400" dirty="0"/>
          </a:p>
        </p:txBody>
      </p:sp>
      <p:sp>
        <p:nvSpPr>
          <p:cNvPr id="17" name="Text 14"/>
          <p:cNvSpPr/>
          <p:nvPr/>
        </p:nvSpPr>
        <p:spPr>
          <a:xfrm>
            <a:off x="960120" y="2926080"/>
            <a:ext cx="4800600" cy="320040"/>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Xóa bỏ Hoàn toàn Tâm lý Sợ sai &amp; Ngại hỏi</a:t>
            </a:r>
            <a:endParaRPr lang="en-US" sz="1400" dirty="0"/>
          </a:p>
        </p:txBody>
      </p:sp>
      <p:sp>
        <p:nvSpPr>
          <p:cNvPr id="18" name="Text 15"/>
          <p:cNvSpPr/>
          <p:nvPr/>
        </p:nvSpPr>
        <p:spPr>
          <a:xfrm>
            <a:off x="960120" y="3246120"/>
            <a:ext cx="4800600" cy="59436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Gia sư AI 24/7 kiên nhẫn giải thích từng bước, không phán xét, giúp học sinh yếu tự tin hỏi lại nhiều lần cho đến khi hiểu bài.</a:t>
            </a:r>
            <a:endParaRPr lang="en-US" sz="1400" dirty="0"/>
          </a:p>
        </p:txBody>
      </p:sp>
      <p:sp>
        <p:nvSpPr>
          <p:cNvPr id="19" name="Text 16"/>
          <p:cNvSpPr/>
          <p:nvPr/>
        </p:nvSpPr>
        <p:spPr>
          <a:xfrm>
            <a:off x="960120" y="3931920"/>
            <a:ext cx="4800600" cy="320040"/>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Phát triển Vững chắc Tư duy Lập trình &amp; Năng lực số</a:t>
            </a:r>
            <a:endParaRPr lang="en-US" sz="1400" dirty="0"/>
          </a:p>
        </p:txBody>
      </p:sp>
      <p:sp>
        <p:nvSpPr>
          <p:cNvPr id="20" name="Text 17"/>
          <p:cNvSpPr/>
          <p:nvPr/>
        </p:nvSpPr>
        <p:spPr>
          <a:xfrm>
            <a:off x="960120" y="4251960"/>
            <a:ext cx="4800600" cy="59436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96.8% học sinh lớp 4-5 tự tin hoàn thành các dự án lập trình Scratch theo yêu cầu chuẩn CT GDPT 2018.</a:t>
            </a:r>
            <a:endParaRPr lang="en-US" sz="1400" dirty="0"/>
          </a:p>
        </p:txBody>
      </p:sp>
      <p:sp>
        <p:nvSpPr>
          <p:cNvPr id="21" name="Text 18"/>
          <p:cNvSpPr/>
          <p:nvPr/>
        </p:nvSpPr>
        <p:spPr>
          <a:xfrm>
            <a:off x="960120" y="4937760"/>
            <a:ext cx="4800600" cy="320040"/>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Học tập Hào hứng qua Gamification Lành mạnh</a:t>
            </a:r>
            <a:endParaRPr lang="en-US" sz="1400" dirty="0"/>
          </a:p>
        </p:txBody>
      </p:sp>
      <p:sp>
        <p:nvSpPr>
          <p:cNvPr id="22" name="Text 19"/>
          <p:cNvSpPr/>
          <p:nvPr/>
        </p:nvSpPr>
        <p:spPr>
          <a:xfrm>
            <a:off x="960120" y="5257800"/>
            <a:ext cx="4800600" cy="59436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Biến áp lực thi cử thành ngày hội săn Boss tri thức, tăng cường tình bạn và tinh thần phối hợp đồng đội khi giải bài tập.</a:t>
            </a:r>
            <a:endParaRPr lang="en-US" sz="1400" dirty="0"/>
          </a:p>
        </p:txBody>
      </p:sp>
      <p:sp>
        <p:nvSpPr>
          <p:cNvPr id="23" name="Shape 20"/>
          <p:cNvSpPr/>
          <p:nvPr/>
        </p:nvSpPr>
        <p:spPr>
          <a:xfrm>
            <a:off x="6202375" y="1234440"/>
            <a:ext cx="5257800" cy="4800600"/>
          </a:xfrm>
          <a:prstGeom prst="rect">
            <a:avLst/>
          </a:prstGeom>
          <a:solidFill>
            <a:srgbClr val="F0FDF4"/>
          </a:solidFill>
          <a:ln w="19050">
            <a:solidFill>
              <a:srgbClr val="15803D"/>
            </a:solidFill>
            <a:prstDash val="solid"/>
          </a:ln>
        </p:spPr>
      </p:sp>
      <p:sp>
        <p:nvSpPr>
          <p:cNvPr id="24" name="Shape 21"/>
          <p:cNvSpPr/>
          <p:nvPr/>
        </p:nvSpPr>
        <p:spPr>
          <a:xfrm>
            <a:off x="6202375" y="1234440"/>
            <a:ext cx="5257800" cy="548640"/>
          </a:xfrm>
          <a:prstGeom prst="rect">
            <a:avLst/>
          </a:prstGeom>
          <a:solidFill>
            <a:srgbClr val="15803D"/>
          </a:solidFill>
          <a:ln/>
        </p:spPr>
      </p:sp>
      <p:sp>
        <p:nvSpPr>
          <p:cNvPr id="25" name="Text 22"/>
          <p:cNvSpPr/>
          <p:nvPr/>
        </p:nvSpPr>
        <p:spPr>
          <a:xfrm>
            <a:off x="6293815" y="1234440"/>
            <a:ext cx="5074920" cy="548640"/>
          </a:xfrm>
          <a:prstGeom prst="rect">
            <a:avLst/>
          </a:prstGeom>
          <a:noFill/>
          <a:ln/>
        </p:spPr>
        <p:txBody>
          <a:bodyPr wrap="square" rtlCol="0" anchor="ctr"/>
          <a:lstStyle/>
          <a:p>
            <a:pPr marL="0" indent="0" algn="just">
              <a:buNone/>
            </a:pPr>
            <a:r>
              <a:rPr lang="en-US" sz="1400" b="1" dirty="0">
                <a:solidFill>
                  <a:srgbClr val="FFFFFF"/>
                </a:solidFill>
                <a:latin typeface="Calibri" pitchFamily="34" charset="0"/>
                <a:ea typeface="Calibri" pitchFamily="34" charset="-122"/>
                <a:cs typeface="Calibri" pitchFamily="34" charset="-120"/>
              </a:rPr>
              <a:t>👨‍🏫 TÁC ĐỘNG ĐỘT PHÁ ĐỐI VỚI GIÁO VIÊN</a:t>
            </a:r>
            <a:endParaRPr lang="en-US" sz="1400" dirty="0"/>
          </a:p>
        </p:txBody>
      </p:sp>
      <p:sp>
        <p:nvSpPr>
          <p:cNvPr id="26" name="Text 23"/>
          <p:cNvSpPr/>
          <p:nvPr/>
        </p:nvSpPr>
        <p:spPr>
          <a:xfrm>
            <a:off x="6430975" y="1920240"/>
            <a:ext cx="4800600" cy="320040"/>
          </a:xfrm>
          <a:prstGeom prst="rect">
            <a:avLst/>
          </a:prstGeom>
          <a:noFill/>
          <a:ln/>
        </p:spPr>
        <p:txBody>
          <a:bodyPr wrap="square" rtlCol="0" anchor="ctr"/>
          <a:lstStyle/>
          <a:p>
            <a:pPr marL="0" indent="0" algn="just">
              <a:buNone/>
            </a:pPr>
            <a:r>
              <a:rPr lang="en-US" sz="1400" b="1" dirty="0">
                <a:solidFill>
                  <a:srgbClr val="166534"/>
                </a:solidFill>
                <a:latin typeface="Calibri" pitchFamily="34" charset="0"/>
                <a:ea typeface="Calibri" pitchFamily="34" charset="-122"/>
                <a:cs typeface="Calibri" pitchFamily="34" charset="-120"/>
              </a:rPr>
              <a:t>Tiết kiệm 85% Thời gian Chấm bài &amp; Nhập sổ sách</a:t>
            </a:r>
            <a:endParaRPr lang="en-US" sz="1400" dirty="0"/>
          </a:p>
        </p:txBody>
      </p:sp>
      <p:sp>
        <p:nvSpPr>
          <p:cNvPr id="27" name="Text 24"/>
          <p:cNvSpPr/>
          <p:nvPr/>
        </p:nvSpPr>
        <p:spPr>
          <a:xfrm>
            <a:off x="6430975" y="2240280"/>
            <a:ext cx="4800600" cy="59436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Giải phóng giáo viên khỏi gánh nặng lặp đi lặp lại: chấm bài Paint, bóc tách Scratch và gõ nhận xét TT27 ngoài giờ.</a:t>
            </a:r>
            <a:endParaRPr lang="en-US" sz="1400" dirty="0"/>
          </a:p>
        </p:txBody>
      </p:sp>
      <p:sp>
        <p:nvSpPr>
          <p:cNvPr id="28" name="Text 25"/>
          <p:cNvSpPr/>
          <p:nvPr/>
        </p:nvSpPr>
        <p:spPr>
          <a:xfrm>
            <a:off x="6430975" y="2926080"/>
            <a:ext cx="4800600" cy="320040"/>
          </a:xfrm>
          <a:prstGeom prst="rect">
            <a:avLst/>
          </a:prstGeom>
          <a:noFill/>
          <a:ln/>
        </p:spPr>
        <p:txBody>
          <a:bodyPr wrap="square" rtlCol="0" anchor="ctr"/>
          <a:lstStyle/>
          <a:p>
            <a:pPr marL="0" indent="0" algn="just">
              <a:buNone/>
            </a:pPr>
            <a:r>
              <a:rPr lang="en-US" sz="1400" b="1" dirty="0">
                <a:solidFill>
                  <a:srgbClr val="166534"/>
                </a:solidFill>
                <a:latin typeface="Calibri" pitchFamily="34" charset="0"/>
                <a:ea typeface="Calibri" pitchFamily="34" charset="-122"/>
                <a:cs typeface="Calibri" pitchFamily="34" charset="-120"/>
              </a:rPr>
              <a:t>vnEdu Sync Đồng bộ 1 Chạm Giảm từ 15h ➔ 15 Phút</a:t>
            </a:r>
            <a:endParaRPr lang="en-US" sz="1400" dirty="0"/>
          </a:p>
        </p:txBody>
      </p:sp>
      <p:sp>
        <p:nvSpPr>
          <p:cNvPr id="29" name="Text 26"/>
          <p:cNvSpPr/>
          <p:nvPr/>
        </p:nvSpPr>
        <p:spPr>
          <a:xfrm>
            <a:off x="6430975" y="3246120"/>
            <a:ext cx="4800600" cy="59436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Độ chính xác tuyệt đối 100%, triệt tiêu hoàn toàn sai sót nhầm dòng khi nhập dữ liệu vào hệ thống quản lý học dục quốc gia.</a:t>
            </a:r>
            <a:endParaRPr lang="en-US" sz="1400" dirty="0"/>
          </a:p>
        </p:txBody>
      </p:sp>
      <p:sp>
        <p:nvSpPr>
          <p:cNvPr id="30" name="Text 27"/>
          <p:cNvSpPr/>
          <p:nvPr/>
        </p:nvSpPr>
        <p:spPr>
          <a:xfrm>
            <a:off x="6430975" y="3931920"/>
            <a:ext cx="4800600" cy="320040"/>
          </a:xfrm>
          <a:prstGeom prst="rect">
            <a:avLst/>
          </a:prstGeom>
          <a:noFill/>
          <a:ln/>
        </p:spPr>
        <p:txBody>
          <a:bodyPr wrap="square" rtlCol="0" anchor="ctr"/>
          <a:lstStyle/>
          <a:p>
            <a:pPr marL="0" indent="0" algn="just">
              <a:buNone/>
            </a:pPr>
            <a:r>
              <a:rPr lang="en-US" sz="1400" b="1" dirty="0">
                <a:solidFill>
                  <a:srgbClr val="166534"/>
                </a:solidFill>
                <a:latin typeface="Calibri" pitchFamily="34" charset="0"/>
                <a:ea typeface="Calibri" pitchFamily="34" charset="-122"/>
                <a:cs typeface="Calibri" pitchFamily="34" charset="-120"/>
              </a:rPr>
              <a:t>Sở hữu Dữ liệu Chẩn đoán Năng lực Học sinh Tức thì</a:t>
            </a:r>
            <a:endParaRPr lang="en-US" sz="1400" dirty="0"/>
          </a:p>
        </p:txBody>
      </p:sp>
      <p:sp>
        <p:nvSpPr>
          <p:cNvPr id="31" name="Text 28"/>
          <p:cNvSpPr/>
          <p:nvPr/>
        </p:nvSpPr>
        <p:spPr>
          <a:xfrm>
            <a:off x="6430975" y="4251960"/>
            <a:ext cx="4800600" cy="59436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Dashboard giáo viên hiển thị ma trận điểm yếu kỹ năng, phổ điểm và danh sách học sinh cần phụ đạo để can thiệp kịp thời.</a:t>
            </a:r>
            <a:endParaRPr lang="en-US" sz="1400" dirty="0"/>
          </a:p>
        </p:txBody>
      </p:sp>
      <p:sp>
        <p:nvSpPr>
          <p:cNvPr id="32" name="Text 29"/>
          <p:cNvSpPr/>
          <p:nvPr/>
        </p:nvSpPr>
        <p:spPr>
          <a:xfrm>
            <a:off x="6430975" y="4937760"/>
            <a:ext cx="4800600" cy="320040"/>
          </a:xfrm>
          <a:prstGeom prst="rect">
            <a:avLst/>
          </a:prstGeom>
          <a:noFill/>
          <a:ln/>
        </p:spPr>
        <p:txBody>
          <a:bodyPr wrap="square" rtlCol="0" anchor="ctr"/>
          <a:lstStyle/>
          <a:p>
            <a:pPr marL="0" indent="0" algn="just">
              <a:buNone/>
            </a:pPr>
            <a:r>
              <a:rPr lang="en-US" sz="1400" b="1" dirty="0">
                <a:solidFill>
                  <a:srgbClr val="166534"/>
                </a:solidFill>
                <a:latin typeface="Calibri" pitchFamily="34" charset="0"/>
                <a:ea typeface="Calibri" pitchFamily="34" charset="-122"/>
                <a:cs typeface="Calibri" pitchFamily="34" charset="-120"/>
              </a:rPr>
              <a:t>Làm chủ Kỹ năng Sư phạm Số &amp; Công nghệ AI Hiện đại</a:t>
            </a:r>
            <a:endParaRPr lang="en-US" sz="1400" dirty="0"/>
          </a:p>
        </p:txBody>
      </p:sp>
      <p:sp>
        <p:nvSpPr>
          <p:cNvPr id="33" name="Text 30"/>
          <p:cNvSpPr/>
          <p:nvPr/>
        </p:nvSpPr>
        <p:spPr>
          <a:xfrm>
            <a:off x="6430975" y="5257800"/>
            <a:ext cx="4800600" cy="59436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Giáo viên tự tin ứng dụng AI vào thiết kế bài giảng, tạo ngân hàng đề ma trận chuẩn và lan tỏa đổi mới sáng tạo trong tổ khối.</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04 | KẾT QUẢ VÀ TÁC ĐỘNG ĐỘT PHÁ</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MINH CHỨNG THỰC TẾ: KẾT QUẢ KHẢO SÁT Ý KIẾN 486 HỌC SINH</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10 / 15</a:t>
            </a:r>
            <a:endParaRPr lang="en-US" sz="900" dirty="0"/>
          </a:p>
        </p:txBody>
      </p:sp>
      <p:sp>
        <p:nvSpPr>
          <p:cNvPr id="12" name="Shape 9"/>
          <p:cNvSpPr/>
          <p:nvPr/>
        </p:nvSpPr>
        <p:spPr>
          <a:xfrm>
            <a:off x="731520" y="1234440"/>
            <a:ext cx="5257800" cy="4800600"/>
          </a:xfrm>
          <a:prstGeom prst="rect">
            <a:avLst/>
          </a:prstGeom>
          <a:solidFill>
            <a:srgbClr val="F8FAFC"/>
          </a:solidFill>
          <a:ln w="12700">
            <a:solidFill>
              <a:srgbClr val="E2E8F0"/>
            </a:solidFill>
            <a:prstDash val="solid"/>
          </a:ln>
        </p:spPr>
      </p:sp>
      <p:sp>
        <p:nvSpPr>
          <p:cNvPr id="13" name="Text 10"/>
          <p:cNvSpPr/>
          <p:nvPr/>
        </p:nvSpPr>
        <p:spPr>
          <a:xfrm>
            <a:off x="822960" y="1325880"/>
            <a:ext cx="5074920" cy="502920"/>
          </a:xfrm>
          <a:prstGeom prst="rect">
            <a:avLst/>
          </a:prstGeom>
          <a:noFill/>
          <a:ln/>
        </p:spPr>
        <p:txBody>
          <a:bodyPr wrap="square" rtlCol="0" anchor="ctr"/>
          <a:lstStyle/>
          <a:p>
            <a:pPr marL="0" indent="0" algn="ctr">
              <a:buNone/>
            </a:pPr>
            <a:r>
              <a:rPr lang="en-US" sz="1400" b="1" dirty="0">
                <a:solidFill>
                  <a:srgbClr val="000054"/>
                </a:solidFill>
                <a:latin typeface="Calibri" pitchFamily="34" charset="0"/>
                <a:ea typeface="Calibri" pitchFamily="34" charset="-122"/>
                <a:cs typeface="Calibri" pitchFamily="34" charset="-120"/>
              </a:rPr>
              <a:t>MỨC ĐỘ YÊU THÍCH &amp; HÀI LÒNG VỀ HỆ THỐNG</a:t>
            </a:r>
            <a:endParaRPr lang="en-US" sz="1400" dirty="0"/>
          </a:p>
          <a:p>
            <a:pPr marL="0" indent="0" algn="ctr">
              <a:buNone/>
            </a:pPr>
            <a:r>
              <a:rPr lang="en-US" sz="1400" b="1" dirty="0">
                <a:solidFill>
                  <a:srgbClr val="000054"/>
                </a:solidFill>
                <a:latin typeface="Calibri" pitchFamily="34" charset="0"/>
                <a:ea typeface="Calibri" pitchFamily="34" charset="-122"/>
                <a:cs typeface="Calibri" pitchFamily="34" charset="-120"/>
              </a:rPr>
              <a:t>(Khảo sát thực tế 486 học sinh khối 3, 4, 5 - Thu về 468 phiếu)</a:t>
            </a:r>
            <a:endParaRPr lang="en-US" sz="1400" dirty="0"/>
          </a:p>
        </p:txBody>
      </p:sp>
      <p:graphicFrame>
        <p:nvGraphicFramePr>
          <p:cNvPr id="14" name="Chart 0"/>
          <p:cNvGraphicFramePr/>
          <p:nvPr>
            <p:extLst>
              <p:ext uri="{D42A27DB-BD31-4B8C-83A1-F6EECF244321}">
                <p14:modId xmlns:p14="http://schemas.microsoft.com/office/powerpoint/2010/main" val="3156313688"/>
              </p:ext>
            </p:extLst>
          </p:nvPr>
        </p:nvGraphicFramePr>
        <p:xfrm>
          <a:off x="868680" y="1920240"/>
          <a:ext cx="4983480" cy="3200400"/>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 11"/>
          <p:cNvSpPr/>
          <p:nvPr/>
        </p:nvSpPr>
        <p:spPr>
          <a:xfrm>
            <a:off x="822960" y="5394960"/>
            <a:ext cx="5074920" cy="457200"/>
          </a:xfrm>
          <a:prstGeom prst="rect">
            <a:avLst/>
          </a:prstGeom>
          <a:noFill/>
          <a:ln/>
        </p:spPr>
        <p:txBody>
          <a:bodyPr wrap="square" rtlCol="0" anchor="ctr"/>
          <a:lstStyle/>
          <a:p>
            <a:pPr marL="0" indent="0" algn="ctr">
              <a:buNone/>
            </a:pPr>
            <a:r>
              <a:rPr lang="en-US" sz="1400" b="1" dirty="0">
                <a:solidFill>
                  <a:srgbClr val="15803D"/>
                </a:solidFill>
                <a:latin typeface="Calibri" pitchFamily="34" charset="0"/>
                <a:ea typeface="Calibri" pitchFamily="34" charset="-122"/>
                <a:cs typeface="Calibri" pitchFamily="34" charset="-120"/>
              </a:rPr>
              <a:t>Tỷ lệ hài lòng chung (Rất tốt + Tốt) đạt 98.3% – 0% học sinh không thích.</a:t>
            </a:r>
            <a:endParaRPr lang="en-US" sz="1400" dirty="0"/>
          </a:p>
        </p:txBody>
      </p:sp>
      <p:sp>
        <p:nvSpPr>
          <p:cNvPr id="16" name="Shape 12"/>
          <p:cNvSpPr/>
          <p:nvPr/>
        </p:nvSpPr>
        <p:spPr>
          <a:xfrm>
            <a:off x="6202375" y="1234440"/>
            <a:ext cx="5257800" cy="4800600"/>
          </a:xfrm>
          <a:prstGeom prst="rect">
            <a:avLst/>
          </a:prstGeom>
          <a:solidFill>
            <a:srgbClr val="F8FAFC"/>
          </a:solidFill>
          <a:ln w="12700">
            <a:solidFill>
              <a:srgbClr val="E2E8F0"/>
            </a:solidFill>
            <a:prstDash val="solid"/>
          </a:ln>
        </p:spPr>
      </p:sp>
      <p:sp>
        <p:nvSpPr>
          <p:cNvPr id="17" name="Text 13"/>
          <p:cNvSpPr/>
          <p:nvPr/>
        </p:nvSpPr>
        <p:spPr>
          <a:xfrm>
            <a:off x="6309360" y="1325880"/>
            <a:ext cx="5029200" cy="320040"/>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4 CHỈ SỐ ĐO LƯỜNG ĐỊNH LƯỢNG NỔI BẬT</a:t>
            </a:r>
            <a:endParaRPr lang="en-US" sz="1400" dirty="0"/>
          </a:p>
        </p:txBody>
      </p:sp>
      <p:sp>
        <p:nvSpPr>
          <p:cNvPr id="18" name="Shape 14"/>
          <p:cNvSpPr/>
          <p:nvPr/>
        </p:nvSpPr>
        <p:spPr>
          <a:xfrm>
            <a:off x="6385255" y="1737360"/>
            <a:ext cx="4892040" cy="749808"/>
          </a:xfrm>
          <a:prstGeom prst="rect">
            <a:avLst/>
          </a:prstGeom>
          <a:solidFill>
            <a:srgbClr val="FFFFFF"/>
          </a:solidFill>
          <a:ln w="12700">
            <a:solidFill>
              <a:srgbClr val="CBD5E1"/>
            </a:solidFill>
            <a:prstDash val="solid"/>
          </a:ln>
        </p:spPr>
      </p:sp>
      <p:sp>
        <p:nvSpPr>
          <p:cNvPr id="19" name="Text 15"/>
          <p:cNvSpPr/>
          <p:nvPr/>
        </p:nvSpPr>
        <p:spPr>
          <a:xfrm>
            <a:off x="6446520" y="1810512"/>
            <a:ext cx="1188720" cy="594360"/>
          </a:xfrm>
          <a:prstGeom prst="rect">
            <a:avLst/>
          </a:prstGeom>
          <a:noFill/>
          <a:ln/>
        </p:spPr>
        <p:txBody>
          <a:bodyPr wrap="square" rtlCol="0" anchor="ctr"/>
          <a:lstStyle/>
          <a:p>
            <a:pPr marL="0" indent="0" algn="ctr">
              <a:buNone/>
            </a:pPr>
            <a:r>
              <a:rPr lang="en-US" sz="1400" b="1" dirty="0">
                <a:solidFill>
                  <a:srgbClr val="0284C7"/>
                </a:solidFill>
                <a:latin typeface="Calibri" pitchFamily="34" charset="0"/>
                <a:ea typeface="Calibri" pitchFamily="34" charset="-122"/>
                <a:cs typeface="Calibri" pitchFamily="34" charset="-120"/>
              </a:rPr>
              <a:t>94.8%</a:t>
            </a:r>
            <a:endParaRPr lang="en-US" sz="1400" dirty="0"/>
          </a:p>
        </p:txBody>
      </p:sp>
      <p:sp>
        <p:nvSpPr>
          <p:cNvPr id="20" name="Text 16"/>
          <p:cNvSpPr/>
          <p:nvPr/>
        </p:nvSpPr>
        <p:spPr>
          <a:xfrm>
            <a:off x="7680960" y="1810512"/>
            <a:ext cx="3520440" cy="292608"/>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Học sinh duy trì tự học thường xuyên</a:t>
            </a:r>
            <a:endParaRPr lang="en-US" sz="1400" dirty="0"/>
          </a:p>
        </p:txBody>
      </p:sp>
      <p:sp>
        <p:nvSpPr>
          <p:cNvPr id="21" name="Text 17"/>
          <p:cNvSpPr/>
          <p:nvPr/>
        </p:nvSpPr>
        <p:spPr>
          <a:xfrm>
            <a:off x="7680960" y="2103120"/>
            <a:ext cx="3520440" cy="347472"/>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Học sinh chủ động truy cập ôn bài từ 3 đến 5 buổi mỗi tuần tại nhà.</a:t>
            </a:r>
            <a:endParaRPr lang="en-US" sz="1400" dirty="0"/>
          </a:p>
        </p:txBody>
      </p:sp>
      <p:sp>
        <p:nvSpPr>
          <p:cNvPr id="22" name="Shape 18"/>
          <p:cNvSpPr/>
          <p:nvPr/>
        </p:nvSpPr>
        <p:spPr>
          <a:xfrm>
            <a:off x="6385255" y="2578608"/>
            <a:ext cx="4892040" cy="749808"/>
          </a:xfrm>
          <a:prstGeom prst="rect">
            <a:avLst/>
          </a:prstGeom>
          <a:solidFill>
            <a:srgbClr val="FFFFFF"/>
          </a:solidFill>
          <a:ln w="12700">
            <a:solidFill>
              <a:srgbClr val="CBD5E1"/>
            </a:solidFill>
            <a:prstDash val="solid"/>
          </a:ln>
        </p:spPr>
      </p:sp>
      <p:sp>
        <p:nvSpPr>
          <p:cNvPr id="23" name="Text 19"/>
          <p:cNvSpPr/>
          <p:nvPr/>
        </p:nvSpPr>
        <p:spPr>
          <a:xfrm>
            <a:off x="6446520" y="2651760"/>
            <a:ext cx="1188720" cy="594360"/>
          </a:xfrm>
          <a:prstGeom prst="rect">
            <a:avLst/>
          </a:prstGeom>
          <a:noFill/>
          <a:ln/>
        </p:spPr>
        <p:txBody>
          <a:bodyPr wrap="square" rtlCol="0" anchor="ctr"/>
          <a:lstStyle/>
          <a:p>
            <a:pPr marL="0" indent="0" algn="ctr">
              <a:buNone/>
            </a:pPr>
            <a:r>
              <a:rPr lang="en-US" sz="1400" b="1" dirty="0">
                <a:solidFill>
                  <a:srgbClr val="0284C7"/>
                </a:solidFill>
                <a:latin typeface="Calibri" pitchFamily="34" charset="0"/>
                <a:ea typeface="Calibri" pitchFamily="34" charset="-122"/>
                <a:cs typeface="Calibri" pitchFamily="34" charset="-120"/>
              </a:rPr>
              <a:t>91.2%</a:t>
            </a:r>
            <a:endParaRPr lang="en-US" sz="1400" dirty="0"/>
          </a:p>
        </p:txBody>
      </p:sp>
      <p:sp>
        <p:nvSpPr>
          <p:cNvPr id="24" name="Text 20"/>
          <p:cNvSpPr/>
          <p:nvPr/>
        </p:nvSpPr>
        <p:spPr>
          <a:xfrm>
            <a:off x="7680960" y="2651760"/>
            <a:ext cx="3520440" cy="292608"/>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Học sinh giảm áp lực kiểm tra</a:t>
            </a:r>
            <a:endParaRPr lang="en-US" sz="1400" dirty="0"/>
          </a:p>
        </p:txBody>
      </p:sp>
      <p:sp>
        <p:nvSpPr>
          <p:cNvPr id="25" name="Text 21"/>
          <p:cNvSpPr/>
          <p:nvPr/>
        </p:nvSpPr>
        <p:spPr>
          <a:xfrm>
            <a:off x="7680960" y="2944368"/>
            <a:ext cx="3520440" cy="347472"/>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Tâm lý tự tin, không còn cảm giác lo âu căng thẳng trước các bài đánh giá.</a:t>
            </a:r>
            <a:endParaRPr lang="en-US" sz="1400" dirty="0"/>
          </a:p>
        </p:txBody>
      </p:sp>
      <p:sp>
        <p:nvSpPr>
          <p:cNvPr id="26" name="Shape 22"/>
          <p:cNvSpPr/>
          <p:nvPr/>
        </p:nvSpPr>
        <p:spPr>
          <a:xfrm>
            <a:off x="6385255" y="3419856"/>
            <a:ext cx="4892040" cy="749808"/>
          </a:xfrm>
          <a:prstGeom prst="rect">
            <a:avLst/>
          </a:prstGeom>
          <a:solidFill>
            <a:srgbClr val="FFFFFF"/>
          </a:solidFill>
          <a:ln w="12700">
            <a:solidFill>
              <a:srgbClr val="CBD5E1"/>
            </a:solidFill>
            <a:prstDash val="solid"/>
          </a:ln>
        </p:spPr>
      </p:sp>
      <p:sp>
        <p:nvSpPr>
          <p:cNvPr id="27" name="Text 23"/>
          <p:cNvSpPr/>
          <p:nvPr/>
        </p:nvSpPr>
        <p:spPr>
          <a:xfrm>
            <a:off x="6446520" y="3493008"/>
            <a:ext cx="1188720" cy="594360"/>
          </a:xfrm>
          <a:prstGeom prst="rect">
            <a:avLst/>
          </a:prstGeom>
          <a:noFill/>
          <a:ln/>
        </p:spPr>
        <p:txBody>
          <a:bodyPr wrap="square" rtlCol="0" anchor="ctr"/>
          <a:lstStyle/>
          <a:p>
            <a:pPr marL="0" indent="0" algn="ctr">
              <a:buNone/>
            </a:pPr>
            <a:r>
              <a:rPr lang="en-US" sz="1400" b="1" dirty="0">
                <a:solidFill>
                  <a:srgbClr val="0284C7"/>
                </a:solidFill>
                <a:latin typeface="Calibri" pitchFamily="34" charset="0"/>
                <a:ea typeface="Calibri" pitchFamily="34" charset="-122"/>
                <a:cs typeface="Calibri" pitchFamily="34" charset="-120"/>
              </a:rPr>
              <a:t>98.3%</a:t>
            </a:r>
            <a:endParaRPr lang="en-US" sz="1400" dirty="0"/>
          </a:p>
        </p:txBody>
      </p:sp>
      <p:sp>
        <p:nvSpPr>
          <p:cNvPr id="28" name="Text 24"/>
          <p:cNvSpPr/>
          <p:nvPr/>
        </p:nvSpPr>
        <p:spPr>
          <a:xfrm>
            <a:off x="7680960" y="3493008"/>
            <a:ext cx="3520440" cy="292608"/>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Phụ huynh đồng thuận &amp; ủng hộ</a:t>
            </a:r>
            <a:endParaRPr lang="en-US" sz="1400" dirty="0"/>
          </a:p>
        </p:txBody>
      </p:sp>
      <p:sp>
        <p:nvSpPr>
          <p:cNvPr id="29" name="Text 25"/>
          <p:cNvSpPr/>
          <p:nvPr/>
        </p:nvSpPr>
        <p:spPr>
          <a:xfrm>
            <a:off x="7680960" y="3785616"/>
            <a:ext cx="3520440" cy="347472"/>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Phụ huynh an tâm khi con em học tập trên nền tảng an toàn, có động lực rõ rệt.</a:t>
            </a:r>
            <a:endParaRPr lang="en-US" sz="1400" dirty="0"/>
          </a:p>
        </p:txBody>
      </p:sp>
      <p:sp>
        <p:nvSpPr>
          <p:cNvPr id="30" name="Shape 26"/>
          <p:cNvSpPr/>
          <p:nvPr/>
        </p:nvSpPr>
        <p:spPr>
          <a:xfrm>
            <a:off x="6385255" y="4261104"/>
            <a:ext cx="4892040" cy="749808"/>
          </a:xfrm>
          <a:prstGeom prst="rect">
            <a:avLst/>
          </a:prstGeom>
          <a:solidFill>
            <a:srgbClr val="FFFFFF"/>
          </a:solidFill>
          <a:ln w="12700">
            <a:solidFill>
              <a:srgbClr val="CBD5E1"/>
            </a:solidFill>
            <a:prstDash val="solid"/>
          </a:ln>
        </p:spPr>
      </p:sp>
      <p:sp>
        <p:nvSpPr>
          <p:cNvPr id="31" name="Text 27"/>
          <p:cNvSpPr/>
          <p:nvPr/>
        </p:nvSpPr>
        <p:spPr>
          <a:xfrm>
            <a:off x="6446520" y="4334256"/>
            <a:ext cx="1188720" cy="594360"/>
          </a:xfrm>
          <a:prstGeom prst="rect">
            <a:avLst/>
          </a:prstGeom>
          <a:noFill/>
          <a:ln/>
        </p:spPr>
        <p:txBody>
          <a:bodyPr wrap="square" rtlCol="0" anchor="ctr"/>
          <a:lstStyle/>
          <a:p>
            <a:pPr marL="0" indent="0" algn="ctr">
              <a:buNone/>
            </a:pPr>
            <a:r>
              <a:rPr lang="en-US" sz="1400" b="1" dirty="0">
                <a:solidFill>
                  <a:srgbClr val="0284C7"/>
                </a:solidFill>
                <a:latin typeface="Calibri" pitchFamily="34" charset="0"/>
                <a:ea typeface="Calibri" pitchFamily="34" charset="-122"/>
                <a:cs typeface="Calibri" pitchFamily="34" charset="-120"/>
              </a:rPr>
              <a:t>45.000+</a:t>
            </a:r>
            <a:endParaRPr lang="en-US" sz="1400" dirty="0"/>
          </a:p>
        </p:txBody>
      </p:sp>
      <p:sp>
        <p:nvSpPr>
          <p:cNvPr id="32" name="Text 28"/>
          <p:cNvSpPr/>
          <p:nvPr/>
        </p:nvSpPr>
        <p:spPr>
          <a:xfrm>
            <a:off x="7680960" y="4334256"/>
            <a:ext cx="3520440" cy="292608"/>
          </a:xfrm>
          <a:prstGeom prst="rect">
            <a:avLst/>
          </a:prstGeom>
          <a:noFill/>
          <a:ln/>
        </p:spPr>
        <p:txBody>
          <a:bodyPr wrap="square" rtlCol="0" anchor="ctr"/>
          <a:lstStyle/>
          <a:p>
            <a:pPr marL="0" indent="0">
              <a:buNone/>
            </a:pPr>
            <a:r>
              <a:rPr lang="en-US" sz="1400" b="1" dirty="0">
                <a:solidFill>
                  <a:srgbClr val="000054"/>
                </a:solidFill>
                <a:latin typeface="Calibri" pitchFamily="34" charset="0"/>
                <a:ea typeface="Calibri" pitchFamily="34" charset="-122"/>
                <a:cs typeface="Calibri" pitchFamily="34" charset="-120"/>
              </a:rPr>
              <a:t>Lượt tương tác học tập thực tế</a:t>
            </a:r>
            <a:endParaRPr lang="en-US" sz="1400" dirty="0"/>
          </a:p>
        </p:txBody>
      </p:sp>
      <p:sp>
        <p:nvSpPr>
          <p:cNvPr id="33" name="Text 29"/>
          <p:cNvSpPr/>
          <p:nvPr/>
        </p:nvSpPr>
        <p:spPr>
          <a:xfrm>
            <a:off x="7680960" y="4626864"/>
            <a:ext cx="3520440" cy="347472"/>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Minh chứng cho sức sống bền bỉ và tính ứng dụng thực tiễn cao của sáng kiến.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04 | KẾT QUẢ VÀ TÁC ĐỘNG ĐỘT PHÁ</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MINH CHỨNG THỰC TẾ: ĐỐI SÁNH KẾT QUẢ TRƯỚC VÀ SAU ÁP DỤNG THỰC NGHIỆM</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11 / 15</a:t>
            </a:r>
            <a:endParaRPr lang="en-US" sz="900" dirty="0"/>
          </a:p>
        </p:txBody>
      </p:sp>
      <p:sp>
        <p:nvSpPr>
          <p:cNvPr id="12" name="Shape 9"/>
          <p:cNvSpPr/>
          <p:nvPr/>
        </p:nvSpPr>
        <p:spPr>
          <a:xfrm>
            <a:off x="731520" y="1234440"/>
            <a:ext cx="5257800" cy="4800600"/>
          </a:xfrm>
          <a:prstGeom prst="rect">
            <a:avLst/>
          </a:prstGeom>
          <a:solidFill>
            <a:srgbClr val="F8FAFC"/>
          </a:solidFill>
          <a:ln w="12700">
            <a:solidFill>
              <a:srgbClr val="E2E8F0"/>
            </a:solidFill>
            <a:prstDash val="solid"/>
          </a:ln>
        </p:spPr>
      </p:sp>
      <p:sp>
        <p:nvSpPr>
          <p:cNvPr id="13" name="Text 10"/>
          <p:cNvSpPr/>
          <p:nvPr/>
        </p:nvSpPr>
        <p:spPr>
          <a:xfrm>
            <a:off x="822960" y="1325880"/>
            <a:ext cx="5074920" cy="502920"/>
          </a:xfrm>
          <a:prstGeom prst="rect">
            <a:avLst/>
          </a:prstGeom>
          <a:noFill/>
          <a:ln/>
        </p:spPr>
        <p:txBody>
          <a:bodyPr wrap="square" rtlCol="0" anchor="ctr"/>
          <a:lstStyle/>
          <a:p>
            <a:pPr marL="0" indent="0" algn="ctr">
              <a:buNone/>
            </a:pPr>
            <a:r>
              <a:rPr lang="en-US" sz="1100" b="1" dirty="0">
                <a:solidFill>
                  <a:srgbClr val="000054"/>
                </a:solidFill>
                <a:latin typeface="Calibri" pitchFamily="34" charset="0"/>
                <a:ea typeface="Calibri" pitchFamily="34" charset="-122"/>
                <a:cs typeface="Calibri" pitchFamily="34" charset="-120"/>
              </a:rPr>
              <a:t>ĐIỂM TRUNG BÌNH MÔN TIN HỌC THEO TIẾN TRÌNH THỰC NGHIỆM</a:t>
            </a:r>
            <a:endParaRPr lang="en-US" sz="1100" dirty="0"/>
          </a:p>
          <a:p>
            <a:pPr marL="0" indent="0" algn="ctr">
              <a:buNone/>
            </a:pPr>
            <a:r>
              <a:rPr lang="en-US" sz="1100" b="1" dirty="0">
                <a:solidFill>
                  <a:srgbClr val="000054"/>
                </a:solidFill>
                <a:latin typeface="Calibri" pitchFamily="34" charset="0"/>
                <a:ea typeface="Calibri" pitchFamily="34" charset="-122"/>
                <a:cs typeface="Calibri" pitchFamily="34" charset="-120"/>
              </a:rPr>
              <a:t>(Đối sánh dữ liệu 486 học sinh TH Tân Thới từ 06/2026 đến nay)</a:t>
            </a:r>
            <a:endParaRPr lang="en-US" sz="1100" dirty="0"/>
          </a:p>
        </p:txBody>
      </p:sp>
      <p:graphicFrame>
        <p:nvGraphicFramePr>
          <p:cNvPr id="14" name="Chart 0"/>
          <p:cNvGraphicFramePr/>
          <p:nvPr/>
        </p:nvGraphicFramePr>
        <p:xfrm>
          <a:off x="868680" y="1965960"/>
          <a:ext cx="4983480" cy="3200400"/>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 11"/>
          <p:cNvSpPr/>
          <p:nvPr/>
        </p:nvSpPr>
        <p:spPr>
          <a:xfrm>
            <a:off x="822960" y="5394960"/>
            <a:ext cx="5074920" cy="457200"/>
          </a:xfrm>
          <a:prstGeom prst="rect">
            <a:avLst/>
          </a:prstGeom>
          <a:noFill/>
          <a:ln/>
        </p:spPr>
        <p:txBody>
          <a:bodyPr wrap="square" rtlCol="0" anchor="ctr"/>
          <a:lstStyle/>
          <a:p>
            <a:pPr marL="0" indent="0" algn="ctr">
              <a:buNone/>
            </a:pPr>
            <a:r>
              <a:rPr lang="en-US" sz="1000" b="1" dirty="0">
                <a:solidFill>
                  <a:srgbClr val="15803D"/>
                </a:solidFill>
                <a:latin typeface="Calibri" pitchFamily="34" charset="0"/>
                <a:ea typeface="Calibri" pitchFamily="34" charset="-122"/>
                <a:cs typeface="Calibri" pitchFamily="34" charset="-120"/>
              </a:rPr>
              <a:t>Điểm trung bình tăng liên tục +1.55 điểm sau 5 tháng thực nghiệm giải pháp.</a:t>
            </a:r>
            <a:endParaRPr lang="en-US" sz="1000" dirty="0"/>
          </a:p>
        </p:txBody>
      </p:sp>
      <p:sp>
        <p:nvSpPr>
          <p:cNvPr id="16" name="Shape 12"/>
          <p:cNvSpPr/>
          <p:nvPr/>
        </p:nvSpPr>
        <p:spPr>
          <a:xfrm>
            <a:off x="6202375" y="1234440"/>
            <a:ext cx="5257800" cy="4800600"/>
          </a:xfrm>
          <a:prstGeom prst="rect">
            <a:avLst/>
          </a:prstGeom>
          <a:solidFill>
            <a:srgbClr val="F8FAFC"/>
          </a:solidFill>
          <a:ln w="12700">
            <a:solidFill>
              <a:srgbClr val="E2E8F0"/>
            </a:solidFill>
            <a:prstDash val="solid"/>
          </a:ln>
        </p:spPr>
      </p:sp>
      <p:sp>
        <p:nvSpPr>
          <p:cNvPr id="17" name="Text 13"/>
          <p:cNvSpPr/>
          <p:nvPr/>
        </p:nvSpPr>
        <p:spPr>
          <a:xfrm>
            <a:off x="6309360" y="1325880"/>
            <a:ext cx="5029200" cy="320040"/>
          </a:xfrm>
          <a:prstGeom prst="rect">
            <a:avLst/>
          </a:prstGeom>
          <a:noFill/>
          <a:ln/>
        </p:spPr>
        <p:txBody>
          <a:bodyPr wrap="square" rtlCol="0" anchor="ctr"/>
          <a:lstStyle/>
          <a:p>
            <a:pPr marL="0" indent="0">
              <a:buNone/>
            </a:pPr>
            <a:r>
              <a:rPr lang="en-US" sz="1150" b="1" dirty="0">
                <a:solidFill>
                  <a:srgbClr val="000054"/>
                </a:solidFill>
                <a:latin typeface="Calibri" pitchFamily="34" charset="0"/>
                <a:ea typeface="Calibri" pitchFamily="34" charset="-122"/>
                <a:cs typeface="Calibri" pitchFamily="34" charset="-120"/>
              </a:rPr>
              <a:t>CHUYỂN BIẾN PHÂN LOẠI THEO CHUẨN THÔNG TƯ 27</a:t>
            </a:r>
            <a:endParaRPr lang="en-US" sz="1150" dirty="0"/>
          </a:p>
        </p:txBody>
      </p:sp>
      <p:sp>
        <p:nvSpPr>
          <p:cNvPr id="18" name="Shape 14"/>
          <p:cNvSpPr/>
          <p:nvPr/>
        </p:nvSpPr>
        <p:spPr>
          <a:xfrm>
            <a:off x="6385255" y="1737360"/>
            <a:ext cx="4892040" cy="932688"/>
          </a:xfrm>
          <a:prstGeom prst="rect">
            <a:avLst/>
          </a:prstGeom>
          <a:solidFill>
            <a:srgbClr val="FFFFFF"/>
          </a:solidFill>
          <a:ln w="12700">
            <a:solidFill>
              <a:srgbClr val="CBD5E1"/>
            </a:solidFill>
            <a:prstDash val="solid"/>
          </a:ln>
        </p:spPr>
      </p:sp>
      <p:sp>
        <p:nvSpPr>
          <p:cNvPr id="19" name="Text 15"/>
          <p:cNvSpPr/>
          <p:nvPr/>
        </p:nvSpPr>
        <p:spPr>
          <a:xfrm>
            <a:off x="6492240" y="1810512"/>
            <a:ext cx="4709160" cy="228600"/>
          </a:xfrm>
          <a:prstGeom prst="rect">
            <a:avLst/>
          </a:prstGeom>
          <a:noFill/>
          <a:ln/>
        </p:spPr>
        <p:txBody>
          <a:bodyPr wrap="square" rtlCol="0" anchor="ctr"/>
          <a:lstStyle/>
          <a:p>
            <a:pPr marL="0" indent="0">
              <a:buNone/>
            </a:pPr>
            <a:r>
              <a:rPr lang="en-US" sz="1400" b="1" dirty="0">
                <a:solidFill>
                  <a:srgbClr val="64748B"/>
                </a:solidFill>
                <a:latin typeface="Calibri" pitchFamily="34" charset="0"/>
                <a:ea typeface="Calibri" pitchFamily="34" charset="-122"/>
                <a:cs typeface="Calibri" pitchFamily="34" charset="-120"/>
              </a:rPr>
              <a:t>MỨC HOÀN THÀNH TỐT (T):</a:t>
            </a:r>
            <a:endParaRPr lang="en-US" sz="1400" dirty="0"/>
          </a:p>
        </p:txBody>
      </p:sp>
      <p:sp>
        <p:nvSpPr>
          <p:cNvPr id="20" name="Text 16"/>
          <p:cNvSpPr/>
          <p:nvPr/>
        </p:nvSpPr>
        <p:spPr>
          <a:xfrm>
            <a:off x="6492240" y="2029968"/>
            <a:ext cx="4709160" cy="292608"/>
          </a:xfrm>
          <a:prstGeom prst="rect">
            <a:avLst/>
          </a:prstGeom>
          <a:noFill/>
          <a:ln/>
        </p:spPr>
        <p:txBody>
          <a:bodyPr wrap="square" rtlCol="0" anchor="ctr"/>
          <a:lstStyle/>
          <a:p>
            <a:pPr marL="0" indent="0">
              <a:buNone/>
            </a:pPr>
            <a:r>
              <a:rPr lang="en-US" sz="1400" b="1" dirty="0">
                <a:solidFill>
                  <a:srgbClr val="15803D"/>
                </a:solidFill>
                <a:latin typeface="Calibri" pitchFamily="34" charset="0"/>
                <a:ea typeface="Calibri" pitchFamily="34" charset="-122"/>
                <a:cs typeface="Calibri" pitchFamily="34" charset="-120"/>
              </a:rPr>
              <a:t>TĂNG TỪ 38.2% ➔ 62.4% (+24.2%)</a:t>
            </a:r>
            <a:endParaRPr lang="en-US" sz="1400" dirty="0"/>
          </a:p>
        </p:txBody>
      </p:sp>
      <p:sp>
        <p:nvSpPr>
          <p:cNvPr id="21" name="Text 17"/>
          <p:cNvSpPr/>
          <p:nvPr/>
        </p:nvSpPr>
        <p:spPr>
          <a:xfrm>
            <a:off x="6492240" y="2322576"/>
            <a:ext cx="4709160" cy="292608"/>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Số lượng học sinh nắm vững kỹ năng thực hành, lập trình Scratch thành thạo tăng mạnh.</a:t>
            </a:r>
            <a:endParaRPr lang="en-US" sz="1400" dirty="0"/>
          </a:p>
        </p:txBody>
      </p:sp>
      <p:sp>
        <p:nvSpPr>
          <p:cNvPr id="22" name="Shape 18"/>
          <p:cNvSpPr/>
          <p:nvPr/>
        </p:nvSpPr>
        <p:spPr>
          <a:xfrm>
            <a:off x="6385255" y="2788920"/>
            <a:ext cx="4892040" cy="932688"/>
          </a:xfrm>
          <a:prstGeom prst="rect">
            <a:avLst/>
          </a:prstGeom>
          <a:solidFill>
            <a:srgbClr val="FFFFFF"/>
          </a:solidFill>
          <a:ln w="12700">
            <a:solidFill>
              <a:srgbClr val="CBD5E1"/>
            </a:solidFill>
            <a:prstDash val="solid"/>
          </a:ln>
        </p:spPr>
      </p:sp>
      <p:sp>
        <p:nvSpPr>
          <p:cNvPr id="23" name="Text 19"/>
          <p:cNvSpPr/>
          <p:nvPr/>
        </p:nvSpPr>
        <p:spPr>
          <a:xfrm>
            <a:off x="6492240" y="2862072"/>
            <a:ext cx="4709160" cy="228600"/>
          </a:xfrm>
          <a:prstGeom prst="rect">
            <a:avLst/>
          </a:prstGeom>
          <a:noFill/>
          <a:ln/>
        </p:spPr>
        <p:txBody>
          <a:bodyPr wrap="square" rtlCol="0" anchor="ctr"/>
          <a:lstStyle/>
          <a:p>
            <a:pPr marL="0" indent="0">
              <a:buNone/>
            </a:pPr>
            <a:r>
              <a:rPr lang="en-US" sz="1400" b="1" dirty="0">
                <a:solidFill>
                  <a:srgbClr val="64748B"/>
                </a:solidFill>
                <a:latin typeface="Calibri" pitchFamily="34" charset="0"/>
                <a:ea typeface="Calibri" pitchFamily="34" charset="-122"/>
                <a:cs typeface="Calibri" pitchFamily="34" charset="-120"/>
              </a:rPr>
              <a:t>MỨC CHƯA HOÀN THÀNH (C):</a:t>
            </a:r>
            <a:endParaRPr lang="en-US" sz="1400" dirty="0"/>
          </a:p>
        </p:txBody>
      </p:sp>
      <p:sp>
        <p:nvSpPr>
          <p:cNvPr id="24" name="Text 20"/>
          <p:cNvSpPr/>
          <p:nvPr/>
        </p:nvSpPr>
        <p:spPr>
          <a:xfrm>
            <a:off x="6492240" y="3081528"/>
            <a:ext cx="4709160" cy="292608"/>
          </a:xfrm>
          <a:prstGeom prst="rect">
            <a:avLst/>
          </a:prstGeom>
          <a:noFill/>
          <a:ln/>
        </p:spPr>
        <p:txBody>
          <a:bodyPr wrap="square" rtlCol="0" anchor="ctr"/>
          <a:lstStyle/>
          <a:p>
            <a:pPr marL="0" indent="0">
              <a:buNone/>
            </a:pPr>
            <a:r>
              <a:rPr lang="en-US" sz="1400" b="1" dirty="0">
                <a:solidFill>
                  <a:srgbClr val="E61E2A"/>
                </a:solidFill>
                <a:latin typeface="Calibri" pitchFamily="34" charset="0"/>
                <a:ea typeface="Calibri" pitchFamily="34" charset="-122"/>
                <a:cs typeface="Calibri" pitchFamily="34" charset="-120"/>
              </a:rPr>
              <a:t>GIẢM TỪ 8.5% ➔ 1.1% (-7.4%)</a:t>
            </a:r>
            <a:endParaRPr lang="en-US" sz="1400" dirty="0"/>
          </a:p>
        </p:txBody>
      </p:sp>
      <p:sp>
        <p:nvSpPr>
          <p:cNvPr id="25" name="Text 21"/>
          <p:cNvSpPr/>
          <p:nvPr/>
        </p:nvSpPr>
        <p:spPr>
          <a:xfrm>
            <a:off x="6492240" y="3374136"/>
            <a:ext cx="4709160" cy="292608"/>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Nhờ thuật toán EMA phát hiện sớm lỗ hổng kiến thức và tự động bù đắp kịp thời.</a:t>
            </a:r>
            <a:endParaRPr lang="en-US" sz="1400" dirty="0"/>
          </a:p>
        </p:txBody>
      </p:sp>
      <p:sp>
        <p:nvSpPr>
          <p:cNvPr id="26" name="Shape 22"/>
          <p:cNvSpPr/>
          <p:nvPr/>
        </p:nvSpPr>
        <p:spPr>
          <a:xfrm>
            <a:off x="6385255" y="3840480"/>
            <a:ext cx="4892040" cy="932688"/>
          </a:xfrm>
          <a:prstGeom prst="rect">
            <a:avLst/>
          </a:prstGeom>
          <a:solidFill>
            <a:srgbClr val="FFFFFF"/>
          </a:solidFill>
          <a:ln w="12700">
            <a:solidFill>
              <a:srgbClr val="CBD5E1"/>
            </a:solidFill>
            <a:prstDash val="solid"/>
          </a:ln>
        </p:spPr>
      </p:sp>
      <p:sp>
        <p:nvSpPr>
          <p:cNvPr id="27" name="Text 23"/>
          <p:cNvSpPr/>
          <p:nvPr/>
        </p:nvSpPr>
        <p:spPr>
          <a:xfrm>
            <a:off x="6492240" y="3913632"/>
            <a:ext cx="4709160" cy="228600"/>
          </a:xfrm>
          <a:prstGeom prst="rect">
            <a:avLst/>
          </a:prstGeom>
          <a:noFill/>
          <a:ln/>
        </p:spPr>
        <p:txBody>
          <a:bodyPr wrap="square" rtlCol="0" anchor="ctr"/>
          <a:lstStyle/>
          <a:p>
            <a:pPr marL="0" indent="0">
              <a:buNone/>
            </a:pPr>
            <a:r>
              <a:rPr lang="en-US" sz="1400" b="1" dirty="0">
                <a:solidFill>
                  <a:srgbClr val="64748B"/>
                </a:solidFill>
                <a:latin typeface="Calibri" pitchFamily="34" charset="0"/>
                <a:ea typeface="Calibri" pitchFamily="34" charset="-122"/>
                <a:cs typeface="Calibri" pitchFamily="34" charset="-120"/>
              </a:rPr>
              <a:t>TỶ LỆ HOÀN THÀNH BÀI TẬP SCRATCH:</a:t>
            </a:r>
            <a:endParaRPr lang="en-US" sz="1400" dirty="0"/>
          </a:p>
        </p:txBody>
      </p:sp>
      <p:sp>
        <p:nvSpPr>
          <p:cNvPr id="28" name="Text 24"/>
          <p:cNvSpPr/>
          <p:nvPr/>
        </p:nvSpPr>
        <p:spPr>
          <a:xfrm>
            <a:off x="6492240" y="4133088"/>
            <a:ext cx="4709160" cy="292608"/>
          </a:xfrm>
          <a:prstGeom prst="rect">
            <a:avLst/>
          </a:prstGeom>
          <a:noFill/>
          <a:ln/>
        </p:spPr>
        <p:txBody>
          <a:bodyPr wrap="square" rtlCol="0" anchor="ctr"/>
          <a:lstStyle/>
          <a:p>
            <a:pPr marL="0" indent="0">
              <a:buNone/>
            </a:pPr>
            <a:r>
              <a:rPr lang="en-US" sz="1400" b="1" dirty="0">
                <a:solidFill>
                  <a:srgbClr val="15803D"/>
                </a:solidFill>
                <a:latin typeface="Calibri" pitchFamily="34" charset="0"/>
                <a:ea typeface="Calibri" pitchFamily="34" charset="-122"/>
                <a:cs typeface="Calibri" pitchFamily="34" charset="-120"/>
              </a:rPr>
              <a:t>ĐẠT 96.8% HỌC SINH TOÀN TRƯỜNG</a:t>
            </a:r>
            <a:endParaRPr lang="en-US" sz="1400" dirty="0"/>
          </a:p>
        </p:txBody>
      </p:sp>
      <p:sp>
        <p:nvSpPr>
          <p:cNvPr id="29" name="Text 25"/>
          <p:cNvSpPr/>
          <p:nvPr/>
        </p:nvSpPr>
        <p:spPr>
          <a:xfrm>
            <a:off x="6492240" y="4425696"/>
            <a:ext cx="4709160" cy="292608"/>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Học sinh không còn bỏ dở bài lập trình nhờ có AST Parser và gợi ý sửa lỗi tức thì.</a:t>
            </a:r>
            <a:endParaRPr lang="en-US" sz="1400" dirty="0"/>
          </a:p>
        </p:txBody>
      </p:sp>
      <p:sp>
        <p:nvSpPr>
          <p:cNvPr id="30" name="Shape 26"/>
          <p:cNvSpPr/>
          <p:nvPr/>
        </p:nvSpPr>
        <p:spPr>
          <a:xfrm>
            <a:off x="6385255" y="4892040"/>
            <a:ext cx="4892040" cy="932688"/>
          </a:xfrm>
          <a:prstGeom prst="rect">
            <a:avLst/>
          </a:prstGeom>
          <a:solidFill>
            <a:srgbClr val="FFFFFF"/>
          </a:solidFill>
          <a:ln w="12700">
            <a:solidFill>
              <a:srgbClr val="CBD5E1"/>
            </a:solidFill>
            <a:prstDash val="solid"/>
          </a:ln>
        </p:spPr>
      </p:sp>
      <p:sp>
        <p:nvSpPr>
          <p:cNvPr id="31" name="Text 27"/>
          <p:cNvSpPr/>
          <p:nvPr/>
        </p:nvSpPr>
        <p:spPr>
          <a:xfrm>
            <a:off x="6492240" y="4965192"/>
            <a:ext cx="4709160" cy="228600"/>
          </a:xfrm>
          <a:prstGeom prst="rect">
            <a:avLst/>
          </a:prstGeom>
          <a:noFill/>
          <a:ln/>
        </p:spPr>
        <p:txBody>
          <a:bodyPr wrap="square" rtlCol="0" anchor="ctr"/>
          <a:lstStyle/>
          <a:p>
            <a:pPr marL="0" indent="0">
              <a:buNone/>
            </a:pPr>
            <a:r>
              <a:rPr lang="en-US" sz="1400" b="1" dirty="0">
                <a:solidFill>
                  <a:srgbClr val="64748B"/>
                </a:solidFill>
                <a:latin typeface="Calibri" pitchFamily="34" charset="0"/>
                <a:ea typeface="Calibri" pitchFamily="34" charset="-122"/>
                <a:cs typeface="Calibri" pitchFamily="34" charset="-120"/>
              </a:rPr>
              <a:t>TỶ LỆ HỌC SINH TỰ HỌC TẠI NHÀ:</a:t>
            </a:r>
            <a:endParaRPr lang="en-US" sz="1400" dirty="0"/>
          </a:p>
        </p:txBody>
      </p:sp>
      <p:sp>
        <p:nvSpPr>
          <p:cNvPr id="32" name="Text 28"/>
          <p:cNvSpPr/>
          <p:nvPr/>
        </p:nvSpPr>
        <p:spPr>
          <a:xfrm>
            <a:off x="6492240" y="5184648"/>
            <a:ext cx="4709160" cy="292608"/>
          </a:xfrm>
          <a:prstGeom prst="rect">
            <a:avLst/>
          </a:prstGeom>
          <a:noFill/>
          <a:ln/>
        </p:spPr>
        <p:txBody>
          <a:bodyPr wrap="square" rtlCol="0" anchor="ctr"/>
          <a:lstStyle/>
          <a:p>
            <a:pPr marL="0" indent="0">
              <a:buNone/>
            </a:pPr>
            <a:r>
              <a:rPr lang="en-US" sz="1400" b="1" dirty="0">
                <a:solidFill>
                  <a:srgbClr val="15803D"/>
                </a:solidFill>
                <a:latin typeface="Calibri" pitchFamily="34" charset="0"/>
                <a:ea typeface="Calibri" pitchFamily="34" charset="-122"/>
                <a:cs typeface="Calibri" pitchFamily="34" charset="-120"/>
              </a:rPr>
              <a:t>TĂNG TRƯỞNG +56.7% SO VỚI TRƯỚC</a:t>
            </a:r>
            <a:endParaRPr lang="en-US" sz="1400" dirty="0"/>
          </a:p>
        </p:txBody>
      </p:sp>
      <p:sp>
        <p:nvSpPr>
          <p:cNvPr id="33" name="Text 29"/>
          <p:cNvSpPr/>
          <p:nvPr/>
        </p:nvSpPr>
        <p:spPr>
          <a:xfrm>
            <a:off x="6492240" y="5477256"/>
            <a:ext cx="4709160" cy="292608"/>
          </a:xfrm>
          <a:prstGeom prst="rect">
            <a:avLst/>
          </a:prstGeom>
          <a:noFill/>
          <a:ln/>
        </p:spPr>
        <p:txBody>
          <a:bodyPr wrap="square" rtlCol="0" anchor="ctr"/>
          <a:lstStyle/>
          <a:p>
            <a:pPr marL="0" indent="0">
              <a:buNone/>
            </a:pPr>
            <a:r>
              <a:rPr lang="en-US" sz="1400" dirty="0">
                <a:solidFill>
                  <a:srgbClr val="1E293B"/>
                </a:solidFill>
                <a:latin typeface="Calibri" pitchFamily="34" charset="0"/>
                <a:ea typeface="Calibri" pitchFamily="34" charset="-122"/>
                <a:cs typeface="Calibri" pitchFamily="34" charset="-120"/>
              </a:rPr>
              <a:t>Hình thành thói quen tự giác học tập mỗi tối thông qua cơ chế chuỗi Streak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04 | KẾT QUẢ VÀ TÁC ĐỘNG ĐỘT PHÁ</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TIẾNG NÓI TỪ CƠ SỞ: PHẢN HỒI CỦA HỌC SINH, GIÁO VIÊN VÀ PHỤ HUYNH</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12 / 15</a:t>
            </a:r>
            <a:endParaRPr lang="en-US" sz="900" dirty="0"/>
          </a:p>
        </p:txBody>
      </p:sp>
      <p:sp>
        <p:nvSpPr>
          <p:cNvPr id="12" name="Shape 9"/>
          <p:cNvSpPr/>
          <p:nvPr/>
        </p:nvSpPr>
        <p:spPr>
          <a:xfrm>
            <a:off x="731520" y="1234440"/>
            <a:ext cx="3520440" cy="4800600"/>
          </a:xfrm>
          <a:prstGeom prst="rect">
            <a:avLst/>
          </a:prstGeom>
          <a:solidFill>
            <a:srgbClr val="EFF6FF"/>
          </a:solidFill>
          <a:ln w="25400">
            <a:solidFill>
              <a:srgbClr val="0284C7"/>
            </a:solidFill>
            <a:prstDash val="solid"/>
          </a:ln>
        </p:spPr>
      </p:sp>
      <p:sp>
        <p:nvSpPr>
          <p:cNvPr id="13" name="Shape 10"/>
          <p:cNvSpPr/>
          <p:nvPr/>
        </p:nvSpPr>
        <p:spPr>
          <a:xfrm>
            <a:off x="731520" y="1234440"/>
            <a:ext cx="3520440" cy="822960"/>
          </a:xfrm>
          <a:prstGeom prst="rect">
            <a:avLst/>
          </a:prstGeom>
          <a:solidFill>
            <a:srgbClr val="0284C7"/>
          </a:solidFill>
          <a:ln/>
        </p:spPr>
      </p:sp>
      <p:sp>
        <p:nvSpPr>
          <p:cNvPr id="14" name="Text 11"/>
          <p:cNvSpPr/>
          <p:nvPr/>
        </p:nvSpPr>
        <p:spPr>
          <a:xfrm>
            <a:off x="822960" y="1280160"/>
            <a:ext cx="3337560" cy="365760"/>
          </a:xfrm>
          <a:prstGeom prst="rect">
            <a:avLst/>
          </a:prstGeom>
          <a:noFill/>
          <a:ln/>
        </p:spPr>
        <p:txBody>
          <a:bodyPr wrap="square" rtlCol="0" anchor="ctr"/>
          <a:lstStyle/>
          <a:p>
            <a:pPr marL="0" indent="0" algn="ctr">
              <a:buNone/>
            </a:pPr>
            <a:r>
              <a:rPr lang="en-US" sz="1200" b="1">
                <a:solidFill>
                  <a:srgbClr val="FFFFFF"/>
                </a:solidFill>
                <a:latin typeface="Calibri" pitchFamily="34" charset="0"/>
                <a:ea typeface="Calibri" pitchFamily="34" charset="-122"/>
                <a:cs typeface="Calibri" pitchFamily="34" charset="-120"/>
              </a:rPr>
              <a:t>EM TRẦN THANH BẢO THY</a:t>
            </a:r>
            <a:endParaRPr lang="en-US" sz="1200" dirty="0"/>
          </a:p>
        </p:txBody>
      </p:sp>
      <p:sp>
        <p:nvSpPr>
          <p:cNvPr id="15" name="Text 12"/>
          <p:cNvSpPr/>
          <p:nvPr/>
        </p:nvSpPr>
        <p:spPr>
          <a:xfrm>
            <a:off x="822960" y="1645920"/>
            <a:ext cx="3337560" cy="320040"/>
          </a:xfrm>
          <a:prstGeom prst="rect">
            <a:avLst/>
          </a:prstGeom>
          <a:noFill/>
          <a:ln/>
        </p:spPr>
        <p:txBody>
          <a:bodyPr wrap="square" rtlCol="0" anchor="ctr"/>
          <a:lstStyle/>
          <a:p>
            <a:pPr marL="0" indent="0" algn="ctr">
              <a:buNone/>
            </a:pPr>
            <a:r>
              <a:rPr lang="en-US" sz="1200" b="1" dirty="0">
                <a:solidFill>
                  <a:srgbClr val="FFEA00"/>
                </a:solidFill>
                <a:latin typeface="Calibri" pitchFamily="34" charset="0"/>
                <a:ea typeface="Calibri" pitchFamily="34" charset="-122"/>
                <a:cs typeface="Calibri" pitchFamily="34" charset="-120"/>
              </a:rPr>
              <a:t>Học sinh </a:t>
            </a:r>
            <a:r>
              <a:rPr lang="en-US" sz="1200" b="1">
                <a:solidFill>
                  <a:srgbClr val="FFEA00"/>
                </a:solidFill>
                <a:latin typeface="Calibri" pitchFamily="34" charset="0"/>
                <a:ea typeface="Calibri" pitchFamily="34" charset="-122"/>
                <a:cs typeface="Calibri" pitchFamily="34" charset="-120"/>
              </a:rPr>
              <a:t>Lớp 5/7 </a:t>
            </a:r>
            <a:r>
              <a:rPr lang="en-US" sz="1200" b="1" dirty="0">
                <a:solidFill>
                  <a:srgbClr val="FFEA00"/>
                </a:solidFill>
                <a:latin typeface="Calibri" pitchFamily="34" charset="0"/>
                <a:ea typeface="Calibri" pitchFamily="34" charset="-122"/>
                <a:cs typeface="Calibri" pitchFamily="34" charset="-120"/>
              </a:rPr>
              <a:t>– Trường Tiểu học Tân Thới</a:t>
            </a:r>
            <a:endParaRPr lang="en-US" sz="1200" dirty="0"/>
          </a:p>
        </p:txBody>
      </p:sp>
      <p:sp>
        <p:nvSpPr>
          <p:cNvPr id="16" name="Text 13"/>
          <p:cNvSpPr/>
          <p:nvPr/>
        </p:nvSpPr>
        <p:spPr>
          <a:xfrm>
            <a:off x="914400" y="2148840"/>
            <a:ext cx="914400" cy="731520"/>
          </a:xfrm>
          <a:prstGeom prst="rect">
            <a:avLst/>
          </a:prstGeom>
          <a:noFill/>
          <a:ln/>
        </p:spPr>
        <p:txBody>
          <a:bodyPr wrap="square" rtlCol="0" anchor="ctr"/>
          <a:lstStyle/>
          <a:p>
            <a:pPr marL="0" indent="0">
              <a:buNone/>
            </a:pPr>
            <a:r>
              <a:rPr lang="en-US" sz="4800" dirty="0">
                <a:solidFill>
                  <a:srgbClr val="0284C7"/>
                </a:solidFill>
                <a:latin typeface="Georgia" pitchFamily="34" charset="0"/>
                <a:ea typeface="Georgia" pitchFamily="34" charset="-122"/>
                <a:cs typeface="Georgia" pitchFamily="34" charset="-120"/>
              </a:rPr>
              <a:t>“</a:t>
            </a:r>
            <a:endParaRPr lang="en-US" sz="4800" dirty="0"/>
          </a:p>
        </p:txBody>
      </p:sp>
      <p:sp>
        <p:nvSpPr>
          <p:cNvPr id="17" name="Text 14"/>
          <p:cNvSpPr/>
          <p:nvPr/>
        </p:nvSpPr>
        <p:spPr>
          <a:xfrm>
            <a:off x="1005840" y="2616909"/>
            <a:ext cx="3063240" cy="3112583"/>
          </a:xfrm>
          <a:prstGeom prst="rect">
            <a:avLst/>
          </a:prstGeom>
          <a:noFill/>
          <a:ln/>
        </p:spPr>
        <p:txBody>
          <a:bodyPr wrap="square" rtlCol="0" anchor="ctr"/>
          <a:lstStyle/>
          <a:p>
            <a:pPr algn="just"/>
            <a:r>
              <a:rPr lang="en-US" sz="1600" i="1">
                <a:solidFill>
                  <a:srgbClr val="1E293B"/>
                </a:solidFill>
                <a:latin typeface="Calibri" panose="020F0502020204030204" pitchFamily="34" charset="0"/>
                <a:ea typeface="Calibri" pitchFamily="34" charset="-122"/>
                <a:cs typeface="Calibri" panose="020F0502020204030204" pitchFamily="34" charset="0"/>
              </a:rPr>
              <a:t>“</a:t>
            </a:r>
            <a:r>
              <a:rPr lang="vi-VN" sz="1600" i="1">
                <a:latin typeface="Calibri" panose="020F0502020204030204" pitchFamily="34" charset="0"/>
                <a:cs typeface="Calibri" panose="020F0502020204030204" pitchFamily="34" charset="0"/>
              </a:rPr>
              <a:t>Em Trần Thanh Bảo Thy – Học sinh Lớp 5/7, Trường Tiểu học Tân Thới: "Trước đây em rất sợ kiểm tra, nhưng học trên trang web này vui như chơi game. Trang web này có AI hướng dẫn em sửa code Scratch từng bước logic, sai ở đâu, sửa ở đó mà không lo bị hỏng kiến thức. Em còn thích thi đấu săn Boss cùng các bạn để lên hạng!"</a:t>
            </a:r>
            <a:r>
              <a:rPr lang="en-US" sz="1600" i="1">
                <a:solidFill>
                  <a:srgbClr val="1E293B"/>
                </a:solidFill>
                <a:latin typeface="Calibri" panose="020F0502020204030204" pitchFamily="34" charset="0"/>
                <a:ea typeface="Calibri" pitchFamily="34" charset="-122"/>
                <a:cs typeface="Calibri" panose="020F0502020204030204" pitchFamily="34" charset="0"/>
              </a:rPr>
              <a:t>”</a:t>
            </a:r>
            <a:endParaRPr lang="en-US" sz="1600" i="1" dirty="0">
              <a:latin typeface="Calibri" panose="020F0502020204030204" pitchFamily="34" charset="0"/>
              <a:cs typeface="Calibri" panose="020F0502020204030204" pitchFamily="34" charset="0"/>
            </a:endParaRPr>
          </a:p>
        </p:txBody>
      </p:sp>
      <p:sp>
        <p:nvSpPr>
          <p:cNvPr id="18" name="Shape 15"/>
          <p:cNvSpPr/>
          <p:nvPr/>
        </p:nvSpPr>
        <p:spPr>
          <a:xfrm>
            <a:off x="4389120" y="1234440"/>
            <a:ext cx="3520440" cy="4800600"/>
          </a:xfrm>
          <a:prstGeom prst="rect">
            <a:avLst/>
          </a:prstGeom>
          <a:solidFill>
            <a:srgbClr val="F8FAFC"/>
          </a:solidFill>
          <a:ln w="25400">
            <a:solidFill>
              <a:srgbClr val="000054"/>
            </a:solidFill>
            <a:prstDash val="solid"/>
          </a:ln>
        </p:spPr>
      </p:sp>
      <p:sp>
        <p:nvSpPr>
          <p:cNvPr id="19" name="Shape 16"/>
          <p:cNvSpPr/>
          <p:nvPr/>
        </p:nvSpPr>
        <p:spPr>
          <a:xfrm>
            <a:off x="4389120" y="1234440"/>
            <a:ext cx="3520440" cy="822960"/>
          </a:xfrm>
          <a:prstGeom prst="rect">
            <a:avLst/>
          </a:prstGeom>
          <a:solidFill>
            <a:srgbClr val="000054"/>
          </a:solidFill>
          <a:ln/>
        </p:spPr>
      </p:sp>
      <p:sp>
        <p:nvSpPr>
          <p:cNvPr id="20" name="Text 17"/>
          <p:cNvSpPr/>
          <p:nvPr/>
        </p:nvSpPr>
        <p:spPr>
          <a:xfrm>
            <a:off x="4480560" y="1280160"/>
            <a:ext cx="3337560" cy="365760"/>
          </a:xfrm>
          <a:prstGeom prst="rect">
            <a:avLst/>
          </a:prstGeom>
          <a:noFill/>
          <a:ln/>
        </p:spPr>
        <p:txBody>
          <a:bodyPr wrap="square" rtlCol="0" anchor="ctr"/>
          <a:lstStyle/>
          <a:p>
            <a:pPr marL="0" indent="0" algn="ctr">
              <a:buNone/>
            </a:pPr>
            <a:r>
              <a:rPr lang="en-US" sz="1200" b="1">
                <a:solidFill>
                  <a:srgbClr val="FFFFFF"/>
                </a:solidFill>
                <a:latin typeface="Calibri" pitchFamily="34" charset="0"/>
                <a:ea typeface="Calibri" pitchFamily="34" charset="-122"/>
                <a:cs typeface="Calibri" pitchFamily="34" charset="-120"/>
              </a:rPr>
              <a:t>CÔ TRẦN THỊ KIM </a:t>
            </a:r>
            <a:r>
              <a:rPr lang="en-US" sz="1200" b="1" dirty="0">
                <a:solidFill>
                  <a:srgbClr val="FFFFFF"/>
                </a:solidFill>
                <a:latin typeface="Calibri" pitchFamily="34" charset="0"/>
                <a:ea typeface="Calibri" pitchFamily="34" charset="-122"/>
                <a:cs typeface="Calibri" pitchFamily="34" charset="-120"/>
              </a:rPr>
              <a:t>CƯƠNG</a:t>
            </a:r>
            <a:endParaRPr lang="en-US" sz="1200" dirty="0"/>
          </a:p>
        </p:txBody>
      </p:sp>
      <p:sp>
        <p:nvSpPr>
          <p:cNvPr id="21" name="Text 18"/>
          <p:cNvSpPr/>
          <p:nvPr/>
        </p:nvSpPr>
        <p:spPr>
          <a:xfrm>
            <a:off x="4480560" y="1645920"/>
            <a:ext cx="3337560" cy="320040"/>
          </a:xfrm>
          <a:prstGeom prst="rect">
            <a:avLst/>
          </a:prstGeom>
          <a:noFill/>
          <a:ln/>
        </p:spPr>
        <p:txBody>
          <a:bodyPr wrap="square" rtlCol="0" anchor="ctr"/>
          <a:lstStyle/>
          <a:p>
            <a:pPr marL="0" indent="0" algn="ctr">
              <a:buNone/>
            </a:pPr>
            <a:r>
              <a:rPr lang="en-US" sz="1200" b="1" dirty="0">
                <a:solidFill>
                  <a:srgbClr val="FFEA00"/>
                </a:solidFill>
                <a:latin typeface="Calibri" pitchFamily="34" charset="0"/>
                <a:ea typeface="Calibri" pitchFamily="34" charset="-122"/>
                <a:cs typeface="Calibri" pitchFamily="34" charset="-120"/>
              </a:rPr>
              <a:t>Giáo viên Tin học – Trường Tiểu học Tân Thới</a:t>
            </a:r>
            <a:endParaRPr lang="en-US" sz="1200" dirty="0"/>
          </a:p>
        </p:txBody>
      </p:sp>
      <p:sp>
        <p:nvSpPr>
          <p:cNvPr id="22" name="Text 19"/>
          <p:cNvSpPr/>
          <p:nvPr/>
        </p:nvSpPr>
        <p:spPr>
          <a:xfrm>
            <a:off x="4572000" y="2148840"/>
            <a:ext cx="914400" cy="731520"/>
          </a:xfrm>
          <a:prstGeom prst="rect">
            <a:avLst/>
          </a:prstGeom>
          <a:noFill/>
          <a:ln/>
        </p:spPr>
        <p:txBody>
          <a:bodyPr wrap="square" rtlCol="0" anchor="ctr"/>
          <a:lstStyle/>
          <a:p>
            <a:pPr marL="0" indent="0">
              <a:buNone/>
            </a:pPr>
            <a:r>
              <a:rPr lang="en-US" sz="4800" dirty="0">
                <a:solidFill>
                  <a:srgbClr val="000054"/>
                </a:solidFill>
                <a:latin typeface="Georgia" pitchFamily="34" charset="0"/>
                <a:ea typeface="Georgia" pitchFamily="34" charset="-122"/>
                <a:cs typeface="Georgia" pitchFamily="34" charset="-120"/>
              </a:rPr>
              <a:t>“</a:t>
            </a:r>
            <a:endParaRPr lang="en-US" sz="4800" dirty="0"/>
          </a:p>
        </p:txBody>
      </p:sp>
      <p:sp>
        <p:nvSpPr>
          <p:cNvPr id="23" name="Text 20"/>
          <p:cNvSpPr/>
          <p:nvPr/>
        </p:nvSpPr>
        <p:spPr>
          <a:xfrm>
            <a:off x="4617720" y="2606040"/>
            <a:ext cx="3063240" cy="3017520"/>
          </a:xfrm>
          <a:prstGeom prst="rect">
            <a:avLst/>
          </a:prstGeom>
          <a:noFill/>
          <a:ln/>
        </p:spPr>
        <p:txBody>
          <a:bodyPr wrap="square" rtlCol="0" anchor="ctr"/>
          <a:lstStyle/>
          <a:p>
            <a:pPr marL="0" indent="0" algn="just">
              <a:buNone/>
            </a:pPr>
            <a:r>
              <a:rPr lang="en-US" sz="1600" i="1" dirty="0">
                <a:solidFill>
                  <a:srgbClr val="1E293B"/>
                </a:solidFill>
                <a:latin typeface="Calibri" pitchFamily="34" charset="0"/>
                <a:ea typeface="Calibri" pitchFamily="34" charset="-122"/>
                <a:cs typeface="Calibri" pitchFamily="34" charset="-120"/>
              </a:rPr>
              <a:t>“ETAN EduAI thực sự là cuộc cách mạng với giáo viên tiểu học trường xã đảo chúng tôi. Tính năng Gemini Vision chấm bài vẽ Paint, AST duyệt Scratch 45 giây và tiện ích vnEdu Sync đã giải phóng chúng tôi khỏi hơn 15 giờ chấm bài và gõ nhận xét mệt mỏi ngoài giờ mỗi kỳ.”</a:t>
            </a:r>
            <a:endParaRPr lang="en-US" sz="1600" dirty="0"/>
          </a:p>
        </p:txBody>
      </p:sp>
      <p:sp>
        <p:nvSpPr>
          <p:cNvPr id="24" name="Shape 21"/>
          <p:cNvSpPr/>
          <p:nvPr/>
        </p:nvSpPr>
        <p:spPr>
          <a:xfrm>
            <a:off x="8046720" y="1234440"/>
            <a:ext cx="3520440" cy="4800600"/>
          </a:xfrm>
          <a:prstGeom prst="rect">
            <a:avLst/>
          </a:prstGeom>
          <a:solidFill>
            <a:srgbClr val="F0FDF4"/>
          </a:solidFill>
          <a:ln w="25400">
            <a:solidFill>
              <a:srgbClr val="15803D"/>
            </a:solidFill>
            <a:prstDash val="solid"/>
          </a:ln>
        </p:spPr>
      </p:sp>
      <p:sp>
        <p:nvSpPr>
          <p:cNvPr id="25" name="Shape 22"/>
          <p:cNvSpPr/>
          <p:nvPr/>
        </p:nvSpPr>
        <p:spPr>
          <a:xfrm>
            <a:off x="8046720" y="1234440"/>
            <a:ext cx="3520440" cy="822960"/>
          </a:xfrm>
          <a:prstGeom prst="rect">
            <a:avLst/>
          </a:prstGeom>
          <a:solidFill>
            <a:srgbClr val="15803D"/>
          </a:solidFill>
          <a:ln/>
        </p:spPr>
      </p:sp>
      <p:sp>
        <p:nvSpPr>
          <p:cNvPr id="26" name="Text 23"/>
          <p:cNvSpPr/>
          <p:nvPr/>
        </p:nvSpPr>
        <p:spPr>
          <a:xfrm>
            <a:off x="8138160" y="1280160"/>
            <a:ext cx="3337560" cy="365760"/>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CHỊ LÊ THỊ MAI</a:t>
            </a:r>
            <a:endParaRPr lang="en-US" sz="1200" dirty="0"/>
          </a:p>
        </p:txBody>
      </p:sp>
      <p:sp>
        <p:nvSpPr>
          <p:cNvPr id="27" name="Text 24"/>
          <p:cNvSpPr/>
          <p:nvPr/>
        </p:nvSpPr>
        <p:spPr>
          <a:xfrm>
            <a:off x="8138160" y="1645920"/>
            <a:ext cx="3337560" cy="320040"/>
          </a:xfrm>
          <a:prstGeom prst="rect">
            <a:avLst/>
          </a:prstGeom>
          <a:noFill/>
          <a:ln/>
        </p:spPr>
        <p:txBody>
          <a:bodyPr wrap="square" rtlCol="0" anchor="ctr"/>
          <a:lstStyle/>
          <a:p>
            <a:pPr marL="0" indent="0" algn="ctr">
              <a:buNone/>
            </a:pPr>
            <a:r>
              <a:rPr lang="en-US" sz="1200" b="1" dirty="0">
                <a:solidFill>
                  <a:srgbClr val="FFEA00"/>
                </a:solidFill>
                <a:latin typeface="Calibri" pitchFamily="34" charset="0"/>
                <a:ea typeface="Calibri" pitchFamily="34" charset="-122"/>
                <a:cs typeface="Calibri" pitchFamily="34" charset="-120"/>
              </a:rPr>
              <a:t>Trưởng ban Đại diện Cha mẹ học sinh Lớp 4/2</a:t>
            </a:r>
            <a:endParaRPr lang="en-US" sz="1200" dirty="0"/>
          </a:p>
        </p:txBody>
      </p:sp>
      <p:sp>
        <p:nvSpPr>
          <p:cNvPr id="28" name="Text 25"/>
          <p:cNvSpPr/>
          <p:nvPr/>
        </p:nvSpPr>
        <p:spPr>
          <a:xfrm>
            <a:off x="8229600" y="2148840"/>
            <a:ext cx="914400" cy="731520"/>
          </a:xfrm>
          <a:prstGeom prst="rect">
            <a:avLst/>
          </a:prstGeom>
          <a:noFill/>
          <a:ln/>
        </p:spPr>
        <p:txBody>
          <a:bodyPr wrap="square" rtlCol="0" anchor="ctr"/>
          <a:lstStyle/>
          <a:p>
            <a:pPr marL="0" indent="0">
              <a:buNone/>
            </a:pPr>
            <a:r>
              <a:rPr lang="en-US" sz="4800" dirty="0">
                <a:solidFill>
                  <a:srgbClr val="15803D"/>
                </a:solidFill>
                <a:latin typeface="Georgia" pitchFamily="34" charset="0"/>
                <a:ea typeface="Georgia" pitchFamily="34" charset="-122"/>
                <a:cs typeface="Georgia" pitchFamily="34" charset="-120"/>
              </a:rPr>
              <a:t>“</a:t>
            </a:r>
            <a:endParaRPr lang="en-US" sz="4800" dirty="0"/>
          </a:p>
        </p:txBody>
      </p:sp>
      <p:sp>
        <p:nvSpPr>
          <p:cNvPr id="29" name="Text 26"/>
          <p:cNvSpPr/>
          <p:nvPr/>
        </p:nvSpPr>
        <p:spPr>
          <a:xfrm>
            <a:off x="8275320" y="2606040"/>
            <a:ext cx="3063240" cy="3017520"/>
          </a:xfrm>
          <a:prstGeom prst="rect">
            <a:avLst/>
          </a:prstGeom>
          <a:noFill/>
          <a:ln/>
        </p:spPr>
        <p:txBody>
          <a:bodyPr wrap="square" rtlCol="0" anchor="ctr"/>
          <a:lstStyle/>
          <a:p>
            <a:pPr marL="0" indent="0" algn="just">
              <a:buNone/>
            </a:pPr>
            <a:r>
              <a:rPr lang="en-US" sz="1600" i="1" dirty="0">
                <a:solidFill>
                  <a:srgbClr val="1E293B"/>
                </a:solidFill>
                <a:latin typeface="Calibri" pitchFamily="34" charset="0"/>
                <a:ea typeface="Calibri" pitchFamily="34" charset="-122"/>
                <a:cs typeface="Calibri" pitchFamily="34" charset="-120"/>
              </a:rPr>
              <a:t>“Ở vùng cù lao xã đảo điều kiện còn nhiều khó khăn, nhưng thấy con hào hứng tự giác mở máy tính học mỗi tối để giữ ngọn lửa Streak 🔥, tôi vô cùng xúc động và biết ơn nhà trường đã mang một giải pháp công nghệ số và AI đầy tính nhân văn đến cho các cháu.”</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05 | THẢO LUẬN VÀ TỔNG KẾT</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BẢNG SO SÁNH ĐỐI XỨNG: PHƯƠNG PHÁP TRUYỀN THỐNG VS ETAN EDUAI</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13 / 15</a:t>
            </a:r>
            <a:endParaRPr lang="en-US" sz="900" dirty="0"/>
          </a:p>
        </p:txBody>
      </p:sp>
      <p:sp>
        <p:nvSpPr>
          <p:cNvPr id="12" name="Shape 9"/>
          <p:cNvSpPr/>
          <p:nvPr/>
        </p:nvSpPr>
        <p:spPr>
          <a:xfrm>
            <a:off x="731520" y="1234440"/>
            <a:ext cx="5287975" cy="1508760"/>
          </a:xfrm>
          <a:prstGeom prst="rect">
            <a:avLst/>
          </a:prstGeom>
          <a:solidFill>
            <a:srgbClr val="FFFFFF"/>
          </a:solidFill>
          <a:ln w="12700">
            <a:solidFill>
              <a:srgbClr val="CBD5E1"/>
            </a:solidFill>
            <a:prstDash val="solid"/>
          </a:ln>
        </p:spPr>
      </p:sp>
      <p:sp>
        <p:nvSpPr>
          <p:cNvPr id="13" name="Shape 10"/>
          <p:cNvSpPr/>
          <p:nvPr/>
        </p:nvSpPr>
        <p:spPr>
          <a:xfrm>
            <a:off x="731520" y="1234440"/>
            <a:ext cx="5287975" cy="292608"/>
          </a:xfrm>
          <a:prstGeom prst="rect">
            <a:avLst/>
          </a:prstGeom>
          <a:solidFill>
            <a:srgbClr val="000054"/>
          </a:solidFill>
          <a:ln/>
        </p:spPr>
      </p:sp>
      <p:sp>
        <p:nvSpPr>
          <p:cNvPr id="14" name="Text 11"/>
          <p:cNvSpPr/>
          <p:nvPr/>
        </p:nvSpPr>
        <p:spPr>
          <a:xfrm>
            <a:off x="868680" y="1234440"/>
            <a:ext cx="5013655" cy="292608"/>
          </a:xfrm>
          <a:prstGeom prst="rect">
            <a:avLst/>
          </a:prstGeom>
          <a:noFill/>
          <a:ln/>
        </p:spPr>
        <p:txBody>
          <a:bodyPr wrap="square" rtlCol="0" anchor="ctr"/>
          <a:lstStyle/>
          <a:p>
            <a:pPr marL="0" indent="0" algn="just">
              <a:buNone/>
            </a:pPr>
            <a:r>
              <a:rPr lang="en-US" sz="1400" b="1" dirty="0">
                <a:solidFill>
                  <a:srgbClr val="FFFFFF"/>
                </a:solidFill>
                <a:latin typeface="Calibri" pitchFamily="34" charset="0"/>
                <a:ea typeface="Calibri" pitchFamily="34" charset="-122"/>
                <a:cs typeface="Calibri" pitchFamily="34" charset="-120"/>
              </a:rPr>
              <a:t>1. Phương thức Tiếp cận &amp; Hạ tầng</a:t>
            </a:r>
            <a:endParaRPr lang="en-US" sz="1400" dirty="0"/>
          </a:p>
        </p:txBody>
      </p:sp>
      <p:sp>
        <p:nvSpPr>
          <p:cNvPr id="15" name="Text 12"/>
          <p:cNvSpPr/>
          <p:nvPr/>
        </p:nvSpPr>
        <p:spPr>
          <a:xfrm>
            <a:off x="868680" y="1563624"/>
            <a:ext cx="5013655" cy="548640"/>
          </a:xfrm>
          <a:prstGeom prst="rect">
            <a:avLst/>
          </a:prstGeom>
          <a:noFill/>
          <a:ln/>
        </p:spPr>
        <p:txBody>
          <a:bodyPr wrap="square" rtlCol="0" anchor="ctr"/>
          <a:lstStyle/>
          <a:p>
            <a:pPr marL="0" indent="0" algn="just">
              <a:buNone/>
            </a:pPr>
            <a:r>
              <a:rPr lang="en-US" sz="1400" dirty="0">
                <a:solidFill>
                  <a:srgbClr val="E61E2A"/>
                </a:solidFill>
                <a:latin typeface="Calibri" pitchFamily="34" charset="0"/>
                <a:ea typeface="Calibri" pitchFamily="34" charset="-122"/>
                <a:cs typeface="Calibri" pitchFamily="34" charset="-120"/>
              </a:rPr>
              <a:t>CŨ: Bảng phấn tĩnh, máy cấu hình yếu không chạy nổi phần mềm nặng, học sinh hay quên mật khẩu ký tự.</a:t>
            </a:r>
            <a:endParaRPr lang="en-US" sz="1400" dirty="0"/>
          </a:p>
        </p:txBody>
      </p:sp>
      <p:sp>
        <p:nvSpPr>
          <p:cNvPr id="16" name="Text 13"/>
          <p:cNvSpPr/>
          <p:nvPr/>
        </p:nvSpPr>
        <p:spPr>
          <a:xfrm>
            <a:off x="868680" y="2130552"/>
            <a:ext cx="5013655" cy="566928"/>
          </a:xfrm>
          <a:prstGeom prst="rect">
            <a:avLst/>
          </a:prstGeom>
          <a:noFill/>
          <a:ln/>
        </p:spPr>
        <p:txBody>
          <a:bodyPr wrap="square" rtlCol="0" anchor="ctr"/>
          <a:lstStyle/>
          <a:p>
            <a:pPr marL="0" indent="0" algn="just">
              <a:buNone/>
            </a:pPr>
            <a:r>
              <a:rPr lang="en-US" sz="1400" b="1" dirty="0">
                <a:solidFill>
                  <a:srgbClr val="15803D"/>
                </a:solidFill>
                <a:latin typeface="Calibri" pitchFamily="34" charset="0"/>
                <a:ea typeface="Calibri" pitchFamily="34" charset="-122"/>
                <a:cs typeface="Calibri" pitchFamily="34" charset="-120"/>
              </a:rPr>
              <a:t>ETAN EduAI: Web App nhẹ chạy mượt trên mọi máy tính cũ; đăng nhập an toàn bằng chuỗi biểu tượng hình ảnh.</a:t>
            </a:r>
            <a:endParaRPr lang="en-US" sz="1400" dirty="0"/>
          </a:p>
        </p:txBody>
      </p:sp>
      <p:sp>
        <p:nvSpPr>
          <p:cNvPr id="17" name="Shape 14"/>
          <p:cNvSpPr/>
          <p:nvPr/>
        </p:nvSpPr>
        <p:spPr>
          <a:xfrm>
            <a:off x="731520" y="2834640"/>
            <a:ext cx="5287975" cy="1508760"/>
          </a:xfrm>
          <a:prstGeom prst="rect">
            <a:avLst/>
          </a:prstGeom>
          <a:solidFill>
            <a:srgbClr val="FFFFFF"/>
          </a:solidFill>
          <a:ln w="12700">
            <a:solidFill>
              <a:srgbClr val="CBD5E1"/>
            </a:solidFill>
            <a:prstDash val="solid"/>
          </a:ln>
        </p:spPr>
      </p:sp>
      <p:sp>
        <p:nvSpPr>
          <p:cNvPr id="18" name="Shape 15"/>
          <p:cNvSpPr/>
          <p:nvPr/>
        </p:nvSpPr>
        <p:spPr>
          <a:xfrm>
            <a:off x="731520" y="2834640"/>
            <a:ext cx="5287975" cy="292608"/>
          </a:xfrm>
          <a:prstGeom prst="rect">
            <a:avLst/>
          </a:prstGeom>
          <a:solidFill>
            <a:srgbClr val="000054"/>
          </a:solidFill>
          <a:ln/>
        </p:spPr>
      </p:sp>
      <p:sp>
        <p:nvSpPr>
          <p:cNvPr id="19" name="Text 16"/>
          <p:cNvSpPr/>
          <p:nvPr/>
        </p:nvSpPr>
        <p:spPr>
          <a:xfrm>
            <a:off x="868680" y="2834640"/>
            <a:ext cx="5013655" cy="292608"/>
          </a:xfrm>
          <a:prstGeom prst="rect">
            <a:avLst/>
          </a:prstGeom>
          <a:noFill/>
          <a:ln/>
        </p:spPr>
        <p:txBody>
          <a:bodyPr wrap="square" rtlCol="0" anchor="ctr"/>
          <a:lstStyle/>
          <a:p>
            <a:pPr marL="0" indent="0" algn="just">
              <a:buNone/>
            </a:pPr>
            <a:r>
              <a:rPr lang="en-US" sz="1400" b="1" dirty="0">
                <a:solidFill>
                  <a:srgbClr val="FFFFFF"/>
                </a:solidFill>
                <a:latin typeface="Calibri" pitchFamily="34" charset="0"/>
                <a:ea typeface="Calibri" pitchFamily="34" charset="-122"/>
                <a:cs typeface="Calibri" pitchFamily="34" charset="-120"/>
              </a:rPr>
              <a:t>2. Đánh giá Thực hành Paint &amp; Scratch</a:t>
            </a:r>
            <a:endParaRPr lang="en-US" sz="1400" dirty="0"/>
          </a:p>
        </p:txBody>
      </p:sp>
      <p:sp>
        <p:nvSpPr>
          <p:cNvPr id="20" name="Text 17"/>
          <p:cNvSpPr/>
          <p:nvPr/>
        </p:nvSpPr>
        <p:spPr>
          <a:xfrm>
            <a:off x="868680" y="3163824"/>
            <a:ext cx="5013655" cy="548640"/>
          </a:xfrm>
          <a:prstGeom prst="rect">
            <a:avLst/>
          </a:prstGeom>
          <a:noFill/>
          <a:ln/>
        </p:spPr>
        <p:txBody>
          <a:bodyPr wrap="square" rtlCol="0" anchor="ctr"/>
          <a:lstStyle/>
          <a:p>
            <a:pPr marL="0" indent="0" algn="just">
              <a:buNone/>
            </a:pPr>
            <a:r>
              <a:rPr lang="en-US" sz="1400" dirty="0">
                <a:solidFill>
                  <a:srgbClr val="E61E2A"/>
                </a:solidFill>
                <a:latin typeface="Calibri" pitchFamily="34" charset="0"/>
                <a:ea typeface="Calibri" pitchFamily="34" charset="-122"/>
                <a:cs typeface="Calibri" pitchFamily="34" charset="-120"/>
              </a:rPr>
              <a:t>CŨ: GV mở từng bài chấm thủ công (7-10 phút/bài Scratch, Paint); không kịp nhận xét chi tiết cho từng em.</a:t>
            </a:r>
            <a:endParaRPr lang="en-US" sz="1400" dirty="0"/>
          </a:p>
        </p:txBody>
      </p:sp>
      <p:sp>
        <p:nvSpPr>
          <p:cNvPr id="21" name="Text 18"/>
          <p:cNvSpPr/>
          <p:nvPr/>
        </p:nvSpPr>
        <p:spPr>
          <a:xfrm>
            <a:off x="868680" y="3730752"/>
            <a:ext cx="5013655" cy="566928"/>
          </a:xfrm>
          <a:prstGeom prst="rect">
            <a:avLst/>
          </a:prstGeom>
          <a:noFill/>
          <a:ln/>
        </p:spPr>
        <p:txBody>
          <a:bodyPr wrap="square" rtlCol="0" anchor="ctr"/>
          <a:lstStyle/>
          <a:p>
            <a:pPr marL="0" indent="0" algn="just">
              <a:buNone/>
            </a:pPr>
            <a:r>
              <a:rPr lang="en-US" sz="1400" b="1" dirty="0">
                <a:solidFill>
                  <a:srgbClr val="15803D"/>
                </a:solidFill>
                <a:latin typeface="Calibri" pitchFamily="34" charset="0"/>
                <a:ea typeface="Calibri" pitchFamily="34" charset="-122"/>
                <a:cs typeface="Calibri" pitchFamily="34" charset="-120"/>
              </a:rPr>
              <a:t>ETAN EduAI: Gemini Vision &amp; AST Parser bóc tách cú pháp tự động chỉ trong 45 giây, chỉ rõ từng lỗi sai.</a:t>
            </a:r>
            <a:endParaRPr lang="en-US" sz="1400" dirty="0"/>
          </a:p>
        </p:txBody>
      </p:sp>
      <p:sp>
        <p:nvSpPr>
          <p:cNvPr id="22" name="Shape 19"/>
          <p:cNvSpPr/>
          <p:nvPr/>
        </p:nvSpPr>
        <p:spPr>
          <a:xfrm>
            <a:off x="731520" y="4434840"/>
            <a:ext cx="5287975" cy="1508760"/>
          </a:xfrm>
          <a:prstGeom prst="rect">
            <a:avLst/>
          </a:prstGeom>
          <a:solidFill>
            <a:srgbClr val="FFFFFF"/>
          </a:solidFill>
          <a:ln w="12700">
            <a:solidFill>
              <a:srgbClr val="CBD5E1"/>
            </a:solidFill>
            <a:prstDash val="solid"/>
          </a:ln>
        </p:spPr>
      </p:sp>
      <p:sp>
        <p:nvSpPr>
          <p:cNvPr id="23" name="Shape 20"/>
          <p:cNvSpPr/>
          <p:nvPr/>
        </p:nvSpPr>
        <p:spPr>
          <a:xfrm>
            <a:off x="731520" y="4434840"/>
            <a:ext cx="5287975" cy="292608"/>
          </a:xfrm>
          <a:prstGeom prst="rect">
            <a:avLst/>
          </a:prstGeom>
          <a:solidFill>
            <a:srgbClr val="000054"/>
          </a:solidFill>
          <a:ln/>
        </p:spPr>
      </p:sp>
      <p:sp>
        <p:nvSpPr>
          <p:cNvPr id="24" name="Text 21"/>
          <p:cNvSpPr/>
          <p:nvPr/>
        </p:nvSpPr>
        <p:spPr>
          <a:xfrm>
            <a:off x="868680" y="4434840"/>
            <a:ext cx="5013655" cy="292608"/>
          </a:xfrm>
          <a:prstGeom prst="rect">
            <a:avLst/>
          </a:prstGeom>
          <a:noFill/>
          <a:ln/>
        </p:spPr>
        <p:txBody>
          <a:bodyPr wrap="square" rtlCol="0" anchor="ctr"/>
          <a:lstStyle/>
          <a:p>
            <a:pPr marL="0" indent="0" algn="just">
              <a:buNone/>
            </a:pPr>
            <a:r>
              <a:rPr lang="en-US" sz="1400" b="1" dirty="0">
                <a:solidFill>
                  <a:srgbClr val="FFFFFF"/>
                </a:solidFill>
                <a:latin typeface="Calibri" pitchFamily="34" charset="0"/>
                <a:ea typeface="Calibri" pitchFamily="34" charset="-122"/>
                <a:cs typeface="Calibri" pitchFamily="34" charset="-120"/>
              </a:rPr>
              <a:t>3. Hồ sơ Sổ sách &amp; Chuẩn Thông tư 27</a:t>
            </a:r>
            <a:endParaRPr lang="en-US" sz="1400" dirty="0"/>
          </a:p>
        </p:txBody>
      </p:sp>
      <p:sp>
        <p:nvSpPr>
          <p:cNvPr id="25" name="Text 22"/>
          <p:cNvSpPr/>
          <p:nvPr/>
        </p:nvSpPr>
        <p:spPr>
          <a:xfrm>
            <a:off x="868680" y="4764024"/>
            <a:ext cx="5013655" cy="548640"/>
          </a:xfrm>
          <a:prstGeom prst="rect">
            <a:avLst/>
          </a:prstGeom>
          <a:noFill/>
          <a:ln/>
        </p:spPr>
        <p:txBody>
          <a:bodyPr wrap="square" rtlCol="0" anchor="ctr"/>
          <a:lstStyle/>
          <a:p>
            <a:pPr marL="0" indent="0" algn="just">
              <a:buNone/>
            </a:pPr>
            <a:r>
              <a:rPr lang="en-US" sz="1400" dirty="0">
                <a:solidFill>
                  <a:srgbClr val="E61E2A"/>
                </a:solidFill>
                <a:latin typeface="Calibri" pitchFamily="34" charset="0"/>
                <a:ea typeface="Calibri" pitchFamily="34" charset="-122"/>
                <a:cs typeface="Calibri" pitchFamily="34" charset="-120"/>
              </a:rPr>
              <a:t>CŨ: Nhập tay từng dòng nhận xét lên vnEdu (mất 12-15 giờ ngoài giờ mỗi kỳ, rất dễ nhầm dòng sót tên).</a:t>
            </a:r>
            <a:endParaRPr lang="en-US" sz="1400" dirty="0"/>
          </a:p>
        </p:txBody>
      </p:sp>
      <p:sp>
        <p:nvSpPr>
          <p:cNvPr id="26" name="Text 23"/>
          <p:cNvSpPr/>
          <p:nvPr/>
        </p:nvSpPr>
        <p:spPr>
          <a:xfrm>
            <a:off x="868680" y="5330952"/>
            <a:ext cx="5013655" cy="566928"/>
          </a:xfrm>
          <a:prstGeom prst="rect">
            <a:avLst/>
          </a:prstGeom>
          <a:noFill/>
          <a:ln/>
        </p:spPr>
        <p:txBody>
          <a:bodyPr wrap="square" rtlCol="0" anchor="ctr"/>
          <a:lstStyle/>
          <a:p>
            <a:pPr marL="0" indent="0" algn="just">
              <a:buNone/>
            </a:pPr>
            <a:r>
              <a:rPr lang="en-US" sz="1400" b="1" dirty="0">
                <a:solidFill>
                  <a:srgbClr val="15803D"/>
                </a:solidFill>
                <a:latin typeface="Calibri" pitchFamily="34" charset="0"/>
                <a:ea typeface="Calibri" pitchFamily="34" charset="-122"/>
                <a:cs typeface="Calibri" pitchFamily="34" charset="-120"/>
              </a:rPr>
              <a:t>ETAN EduAI: Chrome Extension vnEdu Sync 1 chạm đồng bộ toàn trường trong 15 phút, chính xác 100%.</a:t>
            </a:r>
            <a:endParaRPr lang="en-US" sz="1400" dirty="0"/>
          </a:p>
        </p:txBody>
      </p:sp>
      <p:sp>
        <p:nvSpPr>
          <p:cNvPr id="27" name="Shape 24"/>
          <p:cNvSpPr/>
          <p:nvPr/>
        </p:nvSpPr>
        <p:spPr>
          <a:xfrm>
            <a:off x="6172200" y="1234440"/>
            <a:ext cx="5287975" cy="1508760"/>
          </a:xfrm>
          <a:prstGeom prst="rect">
            <a:avLst/>
          </a:prstGeom>
          <a:solidFill>
            <a:srgbClr val="FFFFFF"/>
          </a:solidFill>
          <a:ln w="12700">
            <a:solidFill>
              <a:srgbClr val="CBD5E1"/>
            </a:solidFill>
            <a:prstDash val="solid"/>
          </a:ln>
        </p:spPr>
      </p:sp>
      <p:sp>
        <p:nvSpPr>
          <p:cNvPr id="28" name="Shape 25"/>
          <p:cNvSpPr/>
          <p:nvPr/>
        </p:nvSpPr>
        <p:spPr>
          <a:xfrm>
            <a:off x="6172200" y="1234440"/>
            <a:ext cx="5287975" cy="292608"/>
          </a:xfrm>
          <a:prstGeom prst="rect">
            <a:avLst/>
          </a:prstGeom>
          <a:solidFill>
            <a:srgbClr val="000054"/>
          </a:solidFill>
          <a:ln/>
        </p:spPr>
      </p:sp>
      <p:sp>
        <p:nvSpPr>
          <p:cNvPr id="29" name="Text 26"/>
          <p:cNvSpPr/>
          <p:nvPr/>
        </p:nvSpPr>
        <p:spPr>
          <a:xfrm>
            <a:off x="6309360" y="1234440"/>
            <a:ext cx="5013655" cy="292608"/>
          </a:xfrm>
          <a:prstGeom prst="rect">
            <a:avLst/>
          </a:prstGeom>
          <a:noFill/>
          <a:ln/>
        </p:spPr>
        <p:txBody>
          <a:bodyPr wrap="square" rtlCol="0" anchor="ctr"/>
          <a:lstStyle/>
          <a:p>
            <a:pPr marL="0" indent="0" algn="just">
              <a:buNone/>
            </a:pPr>
            <a:r>
              <a:rPr lang="en-US" sz="1400" b="1" dirty="0">
                <a:solidFill>
                  <a:srgbClr val="FFFFFF"/>
                </a:solidFill>
                <a:latin typeface="Calibri" pitchFamily="34" charset="0"/>
                <a:ea typeface="Calibri" pitchFamily="34" charset="-122"/>
                <a:cs typeface="Calibri" pitchFamily="34" charset="-120"/>
              </a:rPr>
              <a:t>4. Mức độ Cá nhân hóa Bài học</a:t>
            </a:r>
            <a:endParaRPr lang="en-US" sz="1400" dirty="0"/>
          </a:p>
        </p:txBody>
      </p:sp>
      <p:sp>
        <p:nvSpPr>
          <p:cNvPr id="30" name="Text 27"/>
          <p:cNvSpPr/>
          <p:nvPr/>
        </p:nvSpPr>
        <p:spPr>
          <a:xfrm>
            <a:off x="6309360" y="1563624"/>
            <a:ext cx="5013655" cy="548640"/>
          </a:xfrm>
          <a:prstGeom prst="rect">
            <a:avLst/>
          </a:prstGeom>
          <a:noFill/>
          <a:ln/>
        </p:spPr>
        <p:txBody>
          <a:bodyPr wrap="square" rtlCol="0" anchor="ctr"/>
          <a:lstStyle/>
          <a:p>
            <a:pPr marL="0" indent="0" algn="just">
              <a:buNone/>
            </a:pPr>
            <a:r>
              <a:rPr lang="en-US" sz="1400" dirty="0">
                <a:solidFill>
                  <a:srgbClr val="E61E2A"/>
                </a:solidFill>
                <a:latin typeface="Calibri" pitchFamily="34" charset="0"/>
                <a:ea typeface="Calibri" pitchFamily="34" charset="-122"/>
                <a:cs typeface="Calibri" pitchFamily="34" charset="-120"/>
              </a:rPr>
              <a:t>CŨ: Dạy học và giao bài cào bằng chung cho cả lớp; học sinh hổng kiến thức bị bỏ lại phía sau.</a:t>
            </a:r>
            <a:endParaRPr lang="en-US" sz="1400" dirty="0"/>
          </a:p>
        </p:txBody>
      </p:sp>
      <p:sp>
        <p:nvSpPr>
          <p:cNvPr id="31" name="Text 28"/>
          <p:cNvSpPr/>
          <p:nvPr/>
        </p:nvSpPr>
        <p:spPr>
          <a:xfrm>
            <a:off x="6309360" y="2130552"/>
            <a:ext cx="5013655" cy="566928"/>
          </a:xfrm>
          <a:prstGeom prst="rect">
            <a:avLst/>
          </a:prstGeom>
          <a:noFill/>
          <a:ln/>
        </p:spPr>
        <p:txBody>
          <a:bodyPr wrap="square" rtlCol="0" anchor="ctr"/>
          <a:lstStyle/>
          <a:p>
            <a:pPr marL="0" indent="0" algn="just">
              <a:buNone/>
            </a:pPr>
            <a:r>
              <a:rPr lang="en-US" sz="1400" b="1" dirty="0">
                <a:solidFill>
                  <a:srgbClr val="15803D"/>
                </a:solidFill>
                <a:latin typeface="Calibri" pitchFamily="34" charset="0"/>
                <a:ea typeface="Calibri" pitchFamily="34" charset="-122"/>
                <a:cs typeface="Calibri" pitchFamily="34" charset="-120"/>
              </a:rPr>
              <a:t>ETAN EduAI: Thuật toán EMA tự chẩn đoán điểm nghẽn và sinh đề luyện tập bù đắp thích ứng cho từng em.</a:t>
            </a:r>
            <a:endParaRPr lang="en-US" sz="1400" dirty="0"/>
          </a:p>
        </p:txBody>
      </p:sp>
      <p:sp>
        <p:nvSpPr>
          <p:cNvPr id="32" name="Shape 29"/>
          <p:cNvSpPr/>
          <p:nvPr/>
        </p:nvSpPr>
        <p:spPr>
          <a:xfrm>
            <a:off x="6172200" y="2834640"/>
            <a:ext cx="5287975" cy="1508760"/>
          </a:xfrm>
          <a:prstGeom prst="rect">
            <a:avLst/>
          </a:prstGeom>
          <a:solidFill>
            <a:srgbClr val="FFFFFF"/>
          </a:solidFill>
          <a:ln w="12700">
            <a:solidFill>
              <a:srgbClr val="CBD5E1"/>
            </a:solidFill>
            <a:prstDash val="solid"/>
          </a:ln>
        </p:spPr>
      </p:sp>
      <p:sp>
        <p:nvSpPr>
          <p:cNvPr id="33" name="Shape 30"/>
          <p:cNvSpPr/>
          <p:nvPr/>
        </p:nvSpPr>
        <p:spPr>
          <a:xfrm>
            <a:off x="6172200" y="2834640"/>
            <a:ext cx="5287975" cy="292608"/>
          </a:xfrm>
          <a:prstGeom prst="rect">
            <a:avLst/>
          </a:prstGeom>
          <a:solidFill>
            <a:srgbClr val="000054"/>
          </a:solidFill>
          <a:ln/>
        </p:spPr>
      </p:sp>
      <p:sp>
        <p:nvSpPr>
          <p:cNvPr id="34" name="Text 31"/>
          <p:cNvSpPr/>
          <p:nvPr/>
        </p:nvSpPr>
        <p:spPr>
          <a:xfrm>
            <a:off x="6309360" y="2834640"/>
            <a:ext cx="5013655" cy="292608"/>
          </a:xfrm>
          <a:prstGeom prst="rect">
            <a:avLst/>
          </a:prstGeom>
          <a:noFill/>
          <a:ln/>
        </p:spPr>
        <p:txBody>
          <a:bodyPr wrap="square" rtlCol="0" anchor="ctr"/>
          <a:lstStyle/>
          <a:p>
            <a:pPr marL="0" indent="0" algn="just">
              <a:buNone/>
            </a:pPr>
            <a:r>
              <a:rPr lang="en-US" sz="1400" b="1" dirty="0">
                <a:solidFill>
                  <a:srgbClr val="FFFFFF"/>
                </a:solidFill>
                <a:latin typeface="Calibri" pitchFamily="34" charset="0"/>
                <a:ea typeface="Calibri" pitchFamily="34" charset="-122"/>
                <a:cs typeface="Calibri" pitchFamily="34" charset="-120"/>
              </a:rPr>
              <a:t>5. Động lực Học tập &amp; Không khí Lớp học</a:t>
            </a:r>
            <a:endParaRPr lang="en-US" sz="1400" dirty="0"/>
          </a:p>
        </p:txBody>
      </p:sp>
      <p:sp>
        <p:nvSpPr>
          <p:cNvPr id="35" name="Text 32"/>
          <p:cNvSpPr/>
          <p:nvPr/>
        </p:nvSpPr>
        <p:spPr>
          <a:xfrm>
            <a:off x="6309360" y="3163824"/>
            <a:ext cx="5013655" cy="548640"/>
          </a:xfrm>
          <a:prstGeom prst="rect">
            <a:avLst/>
          </a:prstGeom>
          <a:noFill/>
          <a:ln/>
        </p:spPr>
        <p:txBody>
          <a:bodyPr wrap="square" rtlCol="0" anchor="ctr"/>
          <a:lstStyle/>
          <a:p>
            <a:pPr marL="0" indent="0" algn="just">
              <a:buNone/>
            </a:pPr>
            <a:r>
              <a:rPr lang="en-US" sz="1400" dirty="0">
                <a:solidFill>
                  <a:srgbClr val="E61E2A"/>
                </a:solidFill>
                <a:latin typeface="Calibri" pitchFamily="34" charset="0"/>
                <a:ea typeface="Calibri" pitchFamily="34" charset="-122"/>
                <a:cs typeface="Calibri" pitchFamily="34" charset="-120"/>
              </a:rPr>
              <a:t>CŨ: Học thụ động, nhanh chán, dễ quên kiến thức; học sinh căng thẳng lo âu trước các kỳ kiểm tra.</a:t>
            </a:r>
            <a:endParaRPr lang="en-US" sz="1400" dirty="0"/>
          </a:p>
        </p:txBody>
      </p:sp>
      <p:sp>
        <p:nvSpPr>
          <p:cNvPr id="36" name="Text 33"/>
          <p:cNvSpPr/>
          <p:nvPr/>
        </p:nvSpPr>
        <p:spPr>
          <a:xfrm>
            <a:off x="6309360" y="3730752"/>
            <a:ext cx="5013655" cy="566928"/>
          </a:xfrm>
          <a:prstGeom prst="rect">
            <a:avLst/>
          </a:prstGeom>
          <a:noFill/>
          <a:ln/>
        </p:spPr>
        <p:txBody>
          <a:bodyPr wrap="square" rtlCol="0" anchor="ctr"/>
          <a:lstStyle/>
          <a:p>
            <a:pPr marL="0" indent="0" algn="just">
              <a:buNone/>
            </a:pPr>
            <a:r>
              <a:rPr lang="en-US" sz="1400" b="1" dirty="0">
                <a:solidFill>
                  <a:srgbClr val="15803D"/>
                </a:solidFill>
                <a:latin typeface="Calibri" pitchFamily="34" charset="0"/>
                <a:ea typeface="Calibri" pitchFamily="34" charset="-122"/>
                <a:cs typeface="Calibri" pitchFamily="34" charset="-120"/>
              </a:rPr>
              <a:t>ETAN EduAI: Gamification 18 Rank EXP, Đấu trường săn Boss 201.000 HP, duy trì thói quen tự học Streak 🔥.</a:t>
            </a:r>
            <a:endParaRPr lang="en-US" sz="1400" dirty="0"/>
          </a:p>
        </p:txBody>
      </p:sp>
      <p:sp>
        <p:nvSpPr>
          <p:cNvPr id="37" name="Shape 34"/>
          <p:cNvSpPr/>
          <p:nvPr/>
        </p:nvSpPr>
        <p:spPr>
          <a:xfrm>
            <a:off x="6172200" y="4434840"/>
            <a:ext cx="5287975" cy="1508760"/>
          </a:xfrm>
          <a:prstGeom prst="rect">
            <a:avLst/>
          </a:prstGeom>
          <a:solidFill>
            <a:srgbClr val="FFFFFF"/>
          </a:solidFill>
          <a:ln w="12700">
            <a:solidFill>
              <a:srgbClr val="CBD5E1"/>
            </a:solidFill>
            <a:prstDash val="solid"/>
          </a:ln>
        </p:spPr>
      </p:sp>
      <p:sp>
        <p:nvSpPr>
          <p:cNvPr id="38" name="Shape 35"/>
          <p:cNvSpPr/>
          <p:nvPr/>
        </p:nvSpPr>
        <p:spPr>
          <a:xfrm>
            <a:off x="6172200" y="4434840"/>
            <a:ext cx="5287975" cy="292608"/>
          </a:xfrm>
          <a:prstGeom prst="rect">
            <a:avLst/>
          </a:prstGeom>
          <a:solidFill>
            <a:srgbClr val="000054"/>
          </a:solidFill>
          <a:ln/>
        </p:spPr>
      </p:sp>
      <p:sp>
        <p:nvSpPr>
          <p:cNvPr id="39" name="Text 36"/>
          <p:cNvSpPr/>
          <p:nvPr/>
        </p:nvSpPr>
        <p:spPr>
          <a:xfrm>
            <a:off x="6309360" y="4434840"/>
            <a:ext cx="5013655" cy="292608"/>
          </a:xfrm>
          <a:prstGeom prst="rect">
            <a:avLst/>
          </a:prstGeom>
          <a:noFill/>
          <a:ln/>
        </p:spPr>
        <p:txBody>
          <a:bodyPr wrap="square" rtlCol="0" anchor="ctr"/>
          <a:lstStyle/>
          <a:p>
            <a:pPr marL="0" indent="0" algn="just">
              <a:buNone/>
            </a:pPr>
            <a:r>
              <a:rPr lang="en-US" sz="1400" b="1" dirty="0">
                <a:solidFill>
                  <a:srgbClr val="FFFFFF"/>
                </a:solidFill>
                <a:latin typeface="Calibri" pitchFamily="34" charset="0"/>
                <a:ea typeface="Calibri" pitchFamily="34" charset="-122"/>
                <a:cs typeface="Calibri" pitchFamily="34" charset="-120"/>
              </a:rPr>
              <a:t>6. Hỗ trợ Ngoài giờ &amp; Gia sư Sư phạm</a:t>
            </a:r>
            <a:endParaRPr lang="en-US" sz="1400" dirty="0"/>
          </a:p>
        </p:txBody>
      </p:sp>
      <p:sp>
        <p:nvSpPr>
          <p:cNvPr id="40" name="Text 37"/>
          <p:cNvSpPr/>
          <p:nvPr/>
        </p:nvSpPr>
        <p:spPr>
          <a:xfrm>
            <a:off x="6309360" y="4764024"/>
            <a:ext cx="5013655" cy="548640"/>
          </a:xfrm>
          <a:prstGeom prst="rect">
            <a:avLst/>
          </a:prstGeom>
          <a:noFill/>
          <a:ln/>
        </p:spPr>
        <p:txBody>
          <a:bodyPr wrap="square" rtlCol="0" anchor="ctr"/>
          <a:lstStyle/>
          <a:p>
            <a:pPr marL="0" indent="0" algn="just">
              <a:buNone/>
            </a:pPr>
            <a:r>
              <a:rPr lang="en-US" sz="1400" dirty="0">
                <a:solidFill>
                  <a:srgbClr val="E61E2A"/>
                </a:solidFill>
                <a:latin typeface="Calibri" pitchFamily="34" charset="0"/>
                <a:ea typeface="Calibri" pitchFamily="34" charset="-122"/>
                <a:cs typeface="Calibri" pitchFamily="34" charset="-120"/>
              </a:rPr>
              <a:t>CŨ: Hết giờ học là học sinh tự bơi, phụ huynh vùng nông thôn khó kèm cặp các môn tin học số.</a:t>
            </a:r>
            <a:endParaRPr lang="en-US" sz="1400" dirty="0"/>
          </a:p>
        </p:txBody>
      </p:sp>
      <p:sp>
        <p:nvSpPr>
          <p:cNvPr id="41" name="Text 38"/>
          <p:cNvSpPr/>
          <p:nvPr/>
        </p:nvSpPr>
        <p:spPr>
          <a:xfrm>
            <a:off x="6309360" y="5330952"/>
            <a:ext cx="5013655" cy="566928"/>
          </a:xfrm>
          <a:prstGeom prst="rect">
            <a:avLst/>
          </a:prstGeom>
          <a:noFill/>
          <a:ln/>
        </p:spPr>
        <p:txBody>
          <a:bodyPr wrap="square" rtlCol="0" anchor="ctr"/>
          <a:lstStyle/>
          <a:p>
            <a:pPr marL="0" indent="0" algn="just">
              <a:buNone/>
            </a:pPr>
            <a:r>
              <a:rPr lang="en-US" sz="1400" b="1" dirty="0">
                <a:solidFill>
                  <a:srgbClr val="15803D"/>
                </a:solidFill>
                <a:latin typeface="Calibri" pitchFamily="34" charset="0"/>
                <a:ea typeface="Calibri" pitchFamily="34" charset="-122"/>
                <a:cs typeface="Calibri" pitchFamily="34" charset="-120"/>
              </a:rPr>
              <a:t>ETAN EduAI: Gia sư AI đồng hành 24/7 theo phương pháp gợi mở Scaffolding, tuyệt đối không làm bài hộ.</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05 | THẢO LUẬN VÀ TỔNG KẾT</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dirty="0">
                <a:solidFill>
                  <a:srgbClr val="000054"/>
                </a:solidFill>
                <a:latin typeface="Calibri" pitchFamily="34" charset="0"/>
                <a:ea typeface="Calibri" pitchFamily="34" charset="-122"/>
                <a:cs typeface="Calibri" pitchFamily="34" charset="-120"/>
              </a:rPr>
              <a:t>TÍNH BỀN VỮNG, KHẢ NĂNG NHÂN RỘNG VÀ LỘ TRÌNH PHÁT TRIỂN 3 BƯỚC</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14 / 15</a:t>
            </a:r>
            <a:endParaRPr lang="en-US" sz="900" dirty="0"/>
          </a:p>
        </p:txBody>
      </p:sp>
      <p:sp>
        <p:nvSpPr>
          <p:cNvPr id="12" name="Shape 9"/>
          <p:cNvSpPr/>
          <p:nvPr/>
        </p:nvSpPr>
        <p:spPr>
          <a:xfrm>
            <a:off x="731520" y="1234440"/>
            <a:ext cx="3520440" cy="1463040"/>
          </a:xfrm>
          <a:prstGeom prst="rect">
            <a:avLst/>
          </a:prstGeom>
          <a:solidFill>
            <a:srgbClr val="F0FDF4"/>
          </a:solidFill>
          <a:ln w="19050">
            <a:solidFill>
              <a:srgbClr val="15803D"/>
            </a:solidFill>
            <a:prstDash val="solid"/>
          </a:ln>
        </p:spPr>
      </p:sp>
      <p:sp>
        <p:nvSpPr>
          <p:cNvPr id="13" name="Text 10"/>
          <p:cNvSpPr/>
          <p:nvPr/>
        </p:nvSpPr>
        <p:spPr>
          <a:xfrm>
            <a:off x="868680" y="1325880"/>
            <a:ext cx="3246120" cy="320040"/>
          </a:xfrm>
          <a:prstGeom prst="rect">
            <a:avLst/>
          </a:prstGeom>
          <a:noFill/>
          <a:ln/>
        </p:spPr>
        <p:txBody>
          <a:bodyPr wrap="square" rtlCol="0" anchor="ctr"/>
          <a:lstStyle/>
          <a:p>
            <a:pPr marL="0" indent="0" algn="just">
              <a:buNone/>
            </a:pPr>
            <a:r>
              <a:rPr lang="en-US" sz="1400" b="1" dirty="0">
                <a:solidFill>
                  <a:srgbClr val="15803D"/>
                </a:solidFill>
                <a:latin typeface="Calibri" pitchFamily="34" charset="0"/>
                <a:ea typeface="Calibri" pitchFamily="34" charset="-122"/>
                <a:cs typeface="Calibri" pitchFamily="34" charset="-120"/>
              </a:rPr>
              <a:t>1. CHI PHÍ BẢN QUYỀN 0 ĐỒNG</a:t>
            </a:r>
            <a:endParaRPr lang="en-US" sz="1400" dirty="0"/>
          </a:p>
        </p:txBody>
      </p:sp>
      <p:sp>
        <p:nvSpPr>
          <p:cNvPr id="14" name="Text 11"/>
          <p:cNvSpPr/>
          <p:nvPr/>
        </p:nvSpPr>
        <p:spPr>
          <a:xfrm>
            <a:off x="868680" y="1691640"/>
            <a:ext cx="3246120" cy="91440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Tận dụng hoàn toàn API AI miễn phí/tối ưu chi phí thấp, công nghệ mã nguồn mở; nhà trường không tốn ngân sách đầu tư phần mềm đắt đỏ.</a:t>
            </a:r>
            <a:endParaRPr lang="en-US" sz="1400" dirty="0"/>
          </a:p>
        </p:txBody>
      </p:sp>
      <p:sp>
        <p:nvSpPr>
          <p:cNvPr id="15" name="Shape 12"/>
          <p:cNvSpPr/>
          <p:nvPr/>
        </p:nvSpPr>
        <p:spPr>
          <a:xfrm>
            <a:off x="4389120" y="1234440"/>
            <a:ext cx="3520440" cy="1463040"/>
          </a:xfrm>
          <a:prstGeom prst="rect">
            <a:avLst/>
          </a:prstGeom>
          <a:solidFill>
            <a:srgbClr val="EFF6FF"/>
          </a:solidFill>
          <a:ln w="19050">
            <a:solidFill>
              <a:srgbClr val="0284C7"/>
            </a:solidFill>
            <a:prstDash val="solid"/>
          </a:ln>
        </p:spPr>
      </p:sp>
      <p:sp>
        <p:nvSpPr>
          <p:cNvPr id="16" name="Text 13"/>
          <p:cNvSpPr/>
          <p:nvPr/>
        </p:nvSpPr>
        <p:spPr>
          <a:xfrm>
            <a:off x="4526280" y="1325880"/>
            <a:ext cx="3246120" cy="320040"/>
          </a:xfrm>
          <a:prstGeom prst="rect">
            <a:avLst/>
          </a:prstGeom>
          <a:noFill/>
          <a:ln/>
        </p:spPr>
        <p:txBody>
          <a:bodyPr wrap="square" rtlCol="0" anchor="ctr"/>
          <a:lstStyle/>
          <a:p>
            <a:pPr marL="0" indent="0" algn="just">
              <a:buNone/>
            </a:pPr>
            <a:r>
              <a:rPr lang="en-US" sz="1400" b="1" dirty="0">
                <a:solidFill>
                  <a:srgbClr val="0284C7"/>
                </a:solidFill>
                <a:latin typeface="Calibri" pitchFamily="34" charset="0"/>
                <a:ea typeface="Calibri" pitchFamily="34" charset="-122"/>
                <a:cs typeface="Calibri" pitchFamily="34" charset="-120"/>
              </a:rPr>
              <a:t>2. TƯƠNG THÍCH MỌI PHÒNG MÁY CŨ</a:t>
            </a:r>
            <a:endParaRPr lang="en-US" sz="1400" dirty="0"/>
          </a:p>
        </p:txBody>
      </p:sp>
      <p:sp>
        <p:nvSpPr>
          <p:cNvPr id="17" name="Text 14"/>
          <p:cNvSpPr/>
          <p:nvPr/>
        </p:nvSpPr>
        <p:spPr>
          <a:xfrm>
            <a:off x="4526280" y="1691640"/>
            <a:ext cx="3246120" cy="91440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Kiến trúc Web siêu nhẹ, tối ưu tài nguyên cho các máy tính phòng học cũ tại vùng nông thôn, xã đảo mà không cần nâng cấp phần cứng.</a:t>
            </a:r>
            <a:endParaRPr lang="en-US" sz="1400" dirty="0"/>
          </a:p>
        </p:txBody>
      </p:sp>
      <p:sp>
        <p:nvSpPr>
          <p:cNvPr id="18" name="Shape 15"/>
          <p:cNvSpPr/>
          <p:nvPr/>
        </p:nvSpPr>
        <p:spPr>
          <a:xfrm>
            <a:off x="8046720" y="1234440"/>
            <a:ext cx="3520440" cy="1463040"/>
          </a:xfrm>
          <a:prstGeom prst="rect">
            <a:avLst/>
          </a:prstGeom>
          <a:solidFill>
            <a:srgbClr val="F8FAFC"/>
          </a:solidFill>
          <a:ln w="19050">
            <a:solidFill>
              <a:srgbClr val="000054"/>
            </a:solidFill>
            <a:prstDash val="solid"/>
          </a:ln>
        </p:spPr>
      </p:sp>
      <p:sp>
        <p:nvSpPr>
          <p:cNvPr id="19" name="Text 16"/>
          <p:cNvSpPr/>
          <p:nvPr/>
        </p:nvSpPr>
        <p:spPr>
          <a:xfrm>
            <a:off x="8183880" y="1325880"/>
            <a:ext cx="3246120" cy="320040"/>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3. GIÁO VIÊN HOÀN TOÀN TỰ CHỦ</a:t>
            </a:r>
            <a:endParaRPr lang="en-US" sz="1400" dirty="0"/>
          </a:p>
        </p:txBody>
      </p:sp>
      <p:sp>
        <p:nvSpPr>
          <p:cNvPr id="20" name="Text 17"/>
          <p:cNvSpPr/>
          <p:nvPr/>
        </p:nvSpPr>
        <p:spPr>
          <a:xfrm>
            <a:off x="8183880" y="1691640"/>
            <a:ext cx="3246120" cy="914400"/>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Tự chủ 100% về mã nguồn và cơ sở dữ liệu câu hỏi, dễ dàng bổ sung đề thi và tinh chỉnh rubric phù hợp theo từng năm học.</a:t>
            </a:r>
            <a:endParaRPr lang="en-US" sz="1400" dirty="0"/>
          </a:p>
        </p:txBody>
      </p:sp>
      <p:sp>
        <p:nvSpPr>
          <p:cNvPr id="21" name="Text 18"/>
          <p:cNvSpPr/>
          <p:nvPr/>
        </p:nvSpPr>
        <p:spPr>
          <a:xfrm>
            <a:off x="731520" y="2834640"/>
            <a:ext cx="10728655" cy="320040"/>
          </a:xfrm>
          <a:prstGeom prst="rect">
            <a:avLst/>
          </a:prstGeom>
          <a:noFill/>
          <a:ln/>
        </p:spPr>
        <p:txBody>
          <a:bodyPr wrap="square" rtlCol="0" anchor="ctr"/>
          <a:lstStyle/>
          <a:p>
            <a:pPr marL="0" indent="0" algn="just">
              <a:buNone/>
            </a:pPr>
            <a:r>
              <a:rPr lang="en-US" sz="1400" b="1" dirty="0">
                <a:solidFill>
                  <a:srgbClr val="000054"/>
                </a:solidFill>
                <a:latin typeface="Calibri" pitchFamily="34" charset="0"/>
                <a:ea typeface="Calibri" pitchFamily="34" charset="-122"/>
                <a:cs typeface="Calibri" pitchFamily="34" charset="-120"/>
              </a:rPr>
              <a:t>LỘ TRÌNH PHÁT TRIỂN VÀ NHÂN RỘNG 3 BƯỚC (ROADMAP 2026 – 2028)</a:t>
            </a:r>
            <a:endParaRPr lang="en-US" sz="1400" dirty="0"/>
          </a:p>
        </p:txBody>
      </p:sp>
      <p:sp>
        <p:nvSpPr>
          <p:cNvPr id="22" name="Shape 19"/>
          <p:cNvSpPr/>
          <p:nvPr/>
        </p:nvSpPr>
        <p:spPr>
          <a:xfrm>
            <a:off x="731520" y="3200400"/>
            <a:ext cx="3520440" cy="2834640"/>
          </a:xfrm>
          <a:prstGeom prst="rect">
            <a:avLst/>
          </a:prstGeom>
          <a:solidFill>
            <a:srgbClr val="F8FAFC"/>
          </a:solidFill>
          <a:ln w="25400">
            <a:solidFill>
              <a:srgbClr val="0284C7"/>
            </a:solidFill>
            <a:prstDash val="solid"/>
          </a:ln>
        </p:spPr>
      </p:sp>
      <p:sp>
        <p:nvSpPr>
          <p:cNvPr id="23" name="Shape 20"/>
          <p:cNvSpPr/>
          <p:nvPr/>
        </p:nvSpPr>
        <p:spPr>
          <a:xfrm>
            <a:off x="731520" y="3200400"/>
            <a:ext cx="3520440" cy="594360"/>
          </a:xfrm>
          <a:prstGeom prst="rect">
            <a:avLst/>
          </a:prstGeom>
          <a:solidFill>
            <a:srgbClr val="0284C7"/>
          </a:solidFill>
          <a:ln/>
        </p:spPr>
      </p:sp>
      <p:sp>
        <p:nvSpPr>
          <p:cNvPr id="24" name="Text 21"/>
          <p:cNvSpPr/>
          <p:nvPr/>
        </p:nvSpPr>
        <p:spPr>
          <a:xfrm>
            <a:off x="822960" y="3246120"/>
            <a:ext cx="3337560" cy="292608"/>
          </a:xfrm>
          <a:prstGeom prst="rect">
            <a:avLst/>
          </a:prstGeom>
          <a:noFill/>
          <a:ln/>
        </p:spPr>
        <p:txBody>
          <a:bodyPr wrap="square" rtlCol="0" anchor="ctr"/>
          <a:lstStyle/>
          <a:p>
            <a:pPr marL="0" indent="0" algn="just">
              <a:buNone/>
            </a:pPr>
            <a:r>
              <a:rPr lang="en-US" sz="1400" b="1" dirty="0">
                <a:solidFill>
                  <a:srgbClr val="FFFFFF"/>
                </a:solidFill>
                <a:latin typeface="Calibri" pitchFamily="34" charset="0"/>
                <a:ea typeface="Calibri" pitchFamily="34" charset="-122"/>
                <a:cs typeface="Calibri" pitchFamily="34" charset="-120"/>
              </a:rPr>
              <a:t>BƯỚC 1: NGẮN HẠN (6 Tháng tới)</a:t>
            </a:r>
            <a:endParaRPr lang="en-US" sz="1400" dirty="0"/>
          </a:p>
        </p:txBody>
      </p:sp>
      <p:sp>
        <p:nvSpPr>
          <p:cNvPr id="25" name="Text 22"/>
          <p:cNvSpPr/>
          <p:nvPr/>
        </p:nvSpPr>
        <p:spPr>
          <a:xfrm>
            <a:off x="822960" y="3547872"/>
            <a:ext cx="3337560" cy="201168"/>
          </a:xfrm>
          <a:prstGeom prst="rect">
            <a:avLst/>
          </a:prstGeom>
          <a:noFill/>
          <a:ln/>
        </p:spPr>
        <p:txBody>
          <a:bodyPr wrap="square" rtlCol="0" anchor="ctr"/>
          <a:lstStyle/>
          <a:p>
            <a:pPr marL="0" indent="0" algn="just">
              <a:buNone/>
            </a:pPr>
            <a:r>
              <a:rPr lang="en-US" sz="1400" b="1" dirty="0">
                <a:solidFill>
                  <a:srgbClr val="FFEA00"/>
                </a:solidFill>
                <a:latin typeface="Calibri" pitchFamily="34" charset="0"/>
                <a:ea typeface="Calibri" pitchFamily="34" charset="-122"/>
                <a:cs typeface="Calibri" pitchFamily="34" charset="-120"/>
              </a:rPr>
              <a:t>Giai đoạn 2026</a:t>
            </a:r>
            <a:endParaRPr lang="en-US" sz="1400" dirty="0"/>
          </a:p>
        </p:txBody>
      </p:sp>
      <p:sp>
        <p:nvSpPr>
          <p:cNvPr id="26" name="Shape 23"/>
          <p:cNvSpPr/>
          <p:nvPr/>
        </p:nvSpPr>
        <p:spPr>
          <a:xfrm>
            <a:off x="914400" y="4005072"/>
            <a:ext cx="91440" cy="91440"/>
          </a:xfrm>
          <a:prstGeom prst="line">
            <a:avLst/>
          </a:prstGeom>
          <a:solidFill>
            <a:srgbClr val="0284C7"/>
          </a:solidFill>
          <a:ln/>
        </p:spPr>
      </p:sp>
      <p:sp>
        <p:nvSpPr>
          <p:cNvPr id="27" name="Text 24"/>
          <p:cNvSpPr/>
          <p:nvPr/>
        </p:nvSpPr>
        <p:spPr>
          <a:xfrm>
            <a:off x="1078992" y="3931920"/>
            <a:ext cx="3017520" cy="621792"/>
          </a:xfrm>
          <a:prstGeom prst="rect">
            <a:avLst/>
          </a:prstGeom>
          <a:noFill/>
          <a:ln/>
        </p:spPr>
        <p:txBody>
          <a:bodyPr wrap="square" rtlCol="0" anchor="ctr"/>
          <a:lstStyle/>
          <a:p>
            <a:pPr marL="0" indent="0" algn="just">
              <a:buNone/>
            </a:pPr>
            <a:r>
              <a:rPr lang="en-US" sz="1400">
                <a:solidFill>
                  <a:srgbClr val="1E293B"/>
                </a:solidFill>
                <a:latin typeface="Calibri" pitchFamily="34" charset="0"/>
                <a:cs typeface="Calibri" pitchFamily="34" charset="-120"/>
              </a:rPr>
              <a:t>Kiện toàn và đánh giá lại hệ thống để tiến đến tạo trò chơi 2D hoặc 3D để học sinh tương tác</a:t>
            </a:r>
            <a:endParaRPr lang="en-US" sz="1400" dirty="0"/>
          </a:p>
        </p:txBody>
      </p:sp>
      <p:sp>
        <p:nvSpPr>
          <p:cNvPr id="28" name="Shape 25"/>
          <p:cNvSpPr/>
          <p:nvPr/>
        </p:nvSpPr>
        <p:spPr>
          <a:xfrm>
            <a:off x="914400" y="4663440"/>
            <a:ext cx="91440" cy="91440"/>
          </a:xfrm>
          <a:prstGeom prst="line">
            <a:avLst/>
          </a:prstGeom>
          <a:solidFill>
            <a:srgbClr val="0284C7"/>
          </a:solidFill>
          <a:ln/>
        </p:spPr>
      </p:sp>
      <p:sp>
        <p:nvSpPr>
          <p:cNvPr id="30" name="Shape 27"/>
          <p:cNvSpPr/>
          <p:nvPr/>
        </p:nvSpPr>
        <p:spPr>
          <a:xfrm>
            <a:off x="914400" y="5321808"/>
            <a:ext cx="91440" cy="91440"/>
          </a:xfrm>
          <a:prstGeom prst="line">
            <a:avLst/>
          </a:prstGeom>
          <a:solidFill>
            <a:srgbClr val="0284C7"/>
          </a:solidFill>
          <a:ln/>
        </p:spPr>
      </p:sp>
      <p:sp>
        <p:nvSpPr>
          <p:cNvPr id="31" name="Text 28"/>
          <p:cNvSpPr/>
          <p:nvPr/>
        </p:nvSpPr>
        <p:spPr>
          <a:xfrm>
            <a:off x="1078992" y="5291786"/>
            <a:ext cx="3017520" cy="621792"/>
          </a:xfrm>
          <a:prstGeom prst="rect">
            <a:avLst/>
          </a:prstGeom>
          <a:noFill/>
          <a:ln/>
        </p:spPr>
        <p:txBody>
          <a:bodyPr wrap="square" rtlCol="0" anchor="ctr"/>
          <a:lstStyle/>
          <a:p>
            <a:pPr marL="0" indent="0" algn="just">
              <a:buNone/>
            </a:pPr>
            <a:r>
              <a:rPr lang="en-US" sz="1400">
                <a:solidFill>
                  <a:srgbClr val="1E293B"/>
                </a:solidFill>
                <a:latin typeface="Calibri" pitchFamily="34" charset="0"/>
                <a:ea typeface="Calibri" pitchFamily="34" charset="-122"/>
                <a:cs typeface="Calibri" pitchFamily="34" charset="-120"/>
              </a:rPr>
              <a:t>Nâng cấp các đề kiểm tra cũng như giao diện hệ thống.</a:t>
            </a:r>
            <a:endParaRPr lang="en-US" sz="1400" dirty="0"/>
          </a:p>
        </p:txBody>
      </p:sp>
      <p:sp>
        <p:nvSpPr>
          <p:cNvPr id="32" name="Shape 29"/>
          <p:cNvSpPr/>
          <p:nvPr/>
        </p:nvSpPr>
        <p:spPr>
          <a:xfrm>
            <a:off x="4389120" y="3200400"/>
            <a:ext cx="3520440" cy="2834640"/>
          </a:xfrm>
          <a:prstGeom prst="rect">
            <a:avLst/>
          </a:prstGeom>
          <a:solidFill>
            <a:srgbClr val="F8FAFC"/>
          </a:solidFill>
          <a:ln w="25400">
            <a:solidFill>
              <a:srgbClr val="000054"/>
            </a:solidFill>
            <a:prstDash val="solid"/>
          </a:ln>
        </p:spPr>
      </p:sp>
      <p:sp>
        <p:nvSpPr>
          <p:cNvPr id="33" name="Shape 30"/>
          <p:cNvSpPr/>
          <p:nvPr/>
        </p:nvSpPr>
        <p:spPr>
          <a:xfrm>
            <a:off x="4389120" y="3200400"/>
            <a:ext cx="3520440" cy="594360"/>
          </a:xfrm>
          <a:prstGeom prst="rect">
            <a:avLst/>
          </a:prstGeom>
          <a:solidFill>
            <a:srgbClr val="000054"/>
          </a:solidFill>
          <a:ln/>
        </p:spPr>
      </p:sp>
      <p:sp>
        <p:nvSpPr>
          <p:cNvPr id="34" name="Text 31"/>
          <p:cNvSpPr/>
          <p:nvPr/>
        </p:nvSpPr>
        <p:spPr>
          <a:xfrm>
            <a:off x="4480560" y="3246120"/>
            <a:ext cx="3337560" cy="292608"/>
          </a:xfrm>
          <a:prstGeom prst="rect">
            <a:avLst/>
          </a:prstGeom>
          <a:noFill/>
          <a:ln/>
        </p:spPr>
        <p:txBody>
          <a:bodyPr wrap="square" rtlCol="0" anchor="ctr"/>
          <a:lstStyle/>
          <a:p>
            <a:pPr marL="0" indent="0" algn="just">
              <a:buNone/>
            </a:pPr>
            <a:r>
              <a:rPr lang="en-US" sz="1400" b="1" dirty="0">
                <a:solidFill>
                  <a:srgbClr val="FFFFFF"/>
                </a:solidFill>
                <a:latin typeface="Calibri" pitchFamily="34" charset="0"/>
                <a:ea typeface="Calibri" pitchFamily="34" charset="-122"/>
                <a:cs typeface="Calibri" pitchFamily="34" charset="-120"/>
              </a:rPr>
              <a:t>BƯỚC 2: TRUNG HẠN (1 – 2 Năm tới)</a:t>
            </a:r>
            <a:endParaRPr lang="en-US" sz="1400" dirty="0"/>
          </a:p>
        </p:txBody>
      </p:sp>
      <p:sp>
        <p:nvSpPr>
          <p:cNvPr id="35" name="Text 32"/>
          <p:cNvSpPr/>
          <p:nvPr/>
        </p:nvSpPr>
        <p:spPr>
          <a:xfrm>
            <a:off x="4480560" y="3547872"/>
            <a:ext cx="3337560" cy="201168"/>
          </a:xfrm>
          <a:prstGeom prst="rect">
            <a:avLst/>
          </a:prstGeom>
          <a:noFill/>
          <a:ln/>
        </p:spPr>
        <p:txBody>
          <a:bodyPr wrap="square" rtlCol="0" anchor="ctr"/>
          <a:lstStyle/>
          <a:p>
            <a:pPr marL="0" indent="0" algn="just">
              <a:buNone/>
            </a:pPr>
            <a:r>
              <a:rPr lang="en-US" sz="1400" b="1" dirty="0">
                <a:solidFill>
                  <a:srgbClr val="FFEA00"/>
                </a:solidFill>
                <a:latin typeface="Calibri" pitchFamily="34" charset="0"/>
                <a:ea typeface="Calibri" pitchFamily="34" charset="-122"/>
                <a:cs typeface="Calibri" pitchFamily="34" charset="-120"/>
              </a:rPr>
              <a:t>Giai đoạn 2026 – 2027</a:t>
            </a:r>
            <a:endParaRPr lang="en-US" sz="1400" dirty="0"/>
          </a:p>
        </p:txBody>
      </p:sp>
      <p:sp>
        <p:nvSpPr>
          <p:cNvPr id="36" name="Shape 33"/>
          <p:cNvSpPr/>
          <p:nvPr/>
        </p:nvSpPr>
        <p:spPr>
          <a:xfrm>
            <a:off x="4572000" y="4005072"/>
            <a:ext cx="91440" cy="91440"/>
          </a:xfrm>
          <a:prstGeom prst="line">
            <a:avLst/>
          </a:prstGeom>
          <a:solidFill>
            <a:srgbClr val="000054"/>
          </a:solidFill>
          <a:ln/>
        </p:spPr>
      </p:sp>
      <p:sp>
        <p:nvSpPr>
          <p:cNvPr id="37" name="Text 34"/>
          <p:cNvSpPr/>
          <p:nvPr/>
        </p:nvSpPr>
        <p:spPr>
          <a:xfrm>
            <a:off x="4736592" y="3931920"/>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Ra mắt Ứng dụng Di động (Mobile App) cho Phụ huynh theo dõi báo cáo chẩn đoán của con.</a:t>
            </a:r>
            <a:endParaRPr lang="en-US" sz="1400" dirty="0"/>
          </a:p>
        </p:txBody>
      </p:sp>
      <p:sp>
        <p:nvSpPr>
          <p:cNvPr id="38" name="Shape 35"/>
          <p:cNvSpPr/>
          <p:nvPr/>
        </p:nvSpPr>
        <p:spPr>
          <a:xfrm>
            <a:off x="4572000" y="4663440"/>
            <a:ext cx="91440" cy="91440"/>
          </a:xfrm>
          <a:prstGeom prst="line">
            <a:avLst/>
          </a:prstGeom>
          <a:solidFill>
            <a:srgbClr val="000054"/>
          </a:solidFill>
          <a:ln/>
        </p:spPr>
      </p:sp>
      <p:sp>
        <p:nvSpPr>
          <p:cNvPr id="39" name="Text 36"/>
          <p:cNvSpPr/>
          <p:nvPr/>
        </p:nvSpPr>
        <p:spPr>
          <a:xfrm>
            <a:off x="4736592" y="4590288"/>
            <a:ext cx="3017520" cy="621792"/>
          </a:xfrm>
          <a:prstGeom prst="rect">
            <a:avLst/>
          </a:prstGeom>
          <a:noFill/>
          <a:ln/>
        </p:spPr>
        <p:txBody>
          <a:bodyPr wrap="square" rtlCol="0" anchor="ctr"/>
          <a:lstStyle/>
          <a:p>
            <a:pPr marL="0" indent="0" algn="just">
              <a:buNone/>
            </a:pPr>
            <a:r>
              <a:rPr lang="en-US" sz="1400">
                <a:solidFill>
                  <a:srgbClr val="1E293B"/>
                </a:solidFill>
                <a:latin typeface="Calibri" pitchFamily="34" charset="0"/>
                <a:ea typeface="Calibri" pitchFamily="34" charset="-122"/>
                <a:cs typeface="Calibri" pitchFamily="34" charset="-120"/>
              </a:rPr>
              <a:t>Tích hợp AI toàn diện và học sinh có thể tương tác với AI</a:t>
            </a:r>
            <a:endParaRPr lang="en-US" sz="1400" dirty="0"/>
          </a:p>
        </p:txBody>
      </p:sp>
      <p:sp>
        <p:nvSpPr>
          <p:cNvPr id="40" name="Shape 37"/>
          <p:cNvSpPr/>
          <p:nvPr/>
        </p:nvSpPr>
        <p:spPr>
          <a:xfrm>
            <a:off x="4572000" y="5321808"/>
            <a:ext cx="91440" cy="91440"/>
          </a:xfrm>
          <a:prstGeom prst="line">
            <a:avLst/>
          </a:prstGeom>
          <a:solidFill>
            <a:srgbClr val="000054"/>
          </a:solidFill>
          <a:ln/>
        </p:spPr>
      </p:sp>
      <p:sp>
        <p:nvSpPr>
          <p:cNvPr id="41" name="Text 38"/>
          <p:cNvSpPr/>
          <p:nvPr/>
        </p:nvSpPr>
        <p:spPr>
          <a:xfrm>
            <a:off x="4736592" y="5143759"/>
            <a:ext cx="3017520" cy="621792"/>
          </a:xfrm>
          <a:prstGeom prst="rect">
            <a:avLst/>
          </a:prstGeom>
          <a:noFill/>
          <a:ln/>
        </p:spPr>
        <p:txBody>
          <a:bodyPr wrap="square" rtlCol="0" anchor="ctr"/>
          <a:lstStyle/>
          <a:p>
            <a:pPr marL="0" indent="0" algn="just">
              <a:buNone/>
            </a:pPr>
            <a:r>
              <a:rPr lang="en-US" sz="1400">
                <a:solidFill>
                  <a:srgbClr val="1E293B"/>
                </a:solidFill>
                <a:latin typeface="Calibri" pitchFamily="34" charset="0"/>
                <a:ea typeface="Calibri" pitchFamily="34" charset="-122"/>
                <a:cs typeface="Calibri" pitchFamily="34" charset="-120"/>
              </a:rPr>
              <a:t>Nâng cấp chức năng Toán – Tin - AI</a:t>
            </a:r>
            <a:endParaRPr lang="en-US" sz="1400" dirty="0"/>
          </a:p>
        </p:txBody>
      </p:sp>
      <p:sp>
        <p:nvSpPr>
          <p:cNvPr id="42" name="Shape 39"/>
          <p:cNvSpPr/>
          <p:nvPr/>
        </p:nvSpPr>
        <p:spPr>
          <a:xfrm>
            <a:off x="8046720" y="3200400"/>
            <a:ext cx="3520440" cy="2834640"/>
          </a:xfrm>
          <a:prstGeom prst="rect">
            <a:avLst/>
          </a:prstGeom>
          <a:solidFill>
            <a:srgbClr val="F8FAFC"/>
          </a:solidFill>
          <a:ln w="25400">
            <a:solidFill>
              <a:srgbClr val="15803D"/>
            </a:solidFill>
            <a:prstDash val="solid"/>
          </a:ln>
        </p:spPr>
      </p:sp>
      <p:sp>
        <p:nvSpPr>
          <p:cNvPr id="43" name="Shape 40"/>
          <p:cNvSpPr/>
          <p:nvPr/>
        </p:nvSpPr>
        <p:spPr>
          <a:xfrm>
            <a:off x="8046720" y="3200400"/>
            <a:ext cx="3520440" cy="594360"/>
          </a:xfrm>
          <a:prstGeom prst="rect">
            <a:avLst/>
          </a:prstGeom>
          <a:solidFill>
            <a:srgbClr val="15803D"/>
          </a:solidFill>
          <a:ln/>
        </p:spPr>
      </p:sp>
      <p:sp>
        <p:nvSpPr>
          <p:cNvPr id="44" name="Text 41"/>
          <p:cNvSpPr/>
          <p:nvPr/>
        </p:nvSpPr>
        <p:spPr>
          <a:xfrm>
            <a:off x="8138160" y="3246120"/>
            <a:ext cx="3337560" cy="292608"/>
          </a:xfrm>
          <a:prstGeom prst="rect">
            <a:avLst/>
          </a:prstGeom>
          <a:noFill/>
          <a:ln/>
        </p:spPr>
        <p:txBody>
          <a:bodyPr wrap="square" rtlCol="0" anchor="ctr"/>
          <a:lstStyle/>
          <a:p>
            <a:pPr marL="0" indent="0" algn="just">
              <a:buNone/>
            </a:pPr>
            <a:r>
              <a:rPr lang="en-US" sz="1400" b="1" dirty="0">
                <a:solidFill>
                  <a:srgbClr val="FFFFFF"/>
                </a:solidFill>
                <a:latin typeface="Calibri" pitchFamily="34" charset="0"/>
                <a:ea typeface="Calibri" pitchFamily="34" charset="-122"/>
                <a:cs typeface="Calibri" pitchFamily="34" charset="-120"/>
              </a:rPr>
              <a:t>BƯỚC 3: DÀI HẠN (2 – 3 Năm tới)</a:t>
            </a:r>
            <a:endParaRPr lang="en-US" sz="1400" dirty="0"/>
          </a:p>
        </p:txBody>
      </p:sp>
      <p:sp>
        <p:nvSpPr>
          <p:cNvPr id="45" name="Text 42"/>
          <p:cNvSpPr/>
          <p:nvPr/>
        </p:nvSpPr>
        <p:spPr>
          <a:xfrm>
            <a:off x="8138160" y="3547872"/>
            <a:ext cx="3337560" cy="201168"/>
          </a:xfrm>
          <a:prstGeom prst="rect">
            <a:avLst/>
          </a:prstGeom>
          <a:noFill/>
          <a:ln/>
        </p:spPr>
        <p:txBody>
          <a:bodyPr wrap="square" rtlCol="0" anchor="ctr"/>
          <a:lstStyle/>
          <a:p>
            <a:pPr marL="0" indent="0" algn="just">
              <a:buNone/>
            </a:pPr>
            <a:r>
              <a:rPr lang="en-US" sz="1400" b="1" dirty="0">
                <a:solidFill>
                  <a:srgbClr val="FFEA00"/>
                </a:solidFill>
                <a:latin typeface="Calibri" pitchFamily="34" charset="0"/>
                <a:ea typeface="Calibri" pitchFamily="34" charset="-122"/>
                <a:cs typeface="Calibri" pitchFamily="34" charset="-120"/>
              </a:rPr>
              <a:t>Giai đoạn 2027 – 2028</a:t>
            </a:r>
            <a:endParaRPr lang="en-US" sz="1400" dirty="0"/>
          </a:p>
        </p:txBody>
      </p:sp>
      <p:sp>
        <p:nvSpPr>
          <p:cNvPr id="46" name="Shape 43"/>
          <p:cNvSpPr/>
          <p:nvPr/>
        </p:nvSpPr>
        <p:spPr>
          <a:xfrm>
            <a:off x="8229600" y="4005072"/>
            <a:ext cx="91440" cy="91440"/>
          </a:xfrm>
          <a:prstGeom prst="line">
            <a:avLst/>
          </a:prstGeom>
          <a:solidFill>
            <a:srgbClr val="15803D"/>
          </a:solidFill>
          <a:ln/>
        </p:spPr>
      </p:sp>
      <p:sp>
        <p:nvSpPr>
          <p:cNvPr id="48" name="Shape 45"/>
          <p:cNvSpPr/>
          <p:nvPr/>
        </p:nvSpPr>
        <p:spPr>
          <a:xfrm>
            <a:off x="8229600" y="4663440"/>
            <a:ext cx="91440" cy="91440"/>
          </a:xfrm>
          <a:prstGeom prst="line">
            <a:avLst/>
          </a:prstGeom>
          <a:solidFill>
            <a:srgbClr val="15803D"/>
          </a:solidFill>
          <a:ln/>
        </p:spPr>
      </p:sp>
      <p:sp>
        <p:nvSpPr>
          <p:cNvPr id="49" name="Text 46"/>
          <p:cNvSpPr/>
          <p:nvPr/>
        </p:nvSpPr>
        <p:spPr>
          <a:xfrm>
            <a:off x="8381847" y="4050792"/>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Ứng dụng AI Learning Analytics quy mô lớn hỗ trợ giáo viên tối ưu hóa phương pháp dạy.</a:t>
            </a:r>
            <a:endParaRPr lang="en-US" sz="1400" dirty="0"/>
          </a:p>
        </p:txBody>
      </p:sp>
      <p:sp>
        <p:nvSpPr>
          <p:cNvPr id="50" name="Shape 47"/>
          <p:cNvSpPr/>
          <p:nvPr/>
        </p:nvSpPr>
        <p:spPr>
          <a:xfrm>
            <a:off x="8229600" y="5321808"/>
            <a:ext cx="91440" cy="91440"/>
          </a:xfrm>
          <a:prstGeom prst="line">
            <a:avLst/>
          </a:prstGeom>
          <a:solidFill>
            <a:srgbClr val="15803D"/>
          </a:solidFill>
          <a:ln/>
        </p:spPr>
      </p:sp>
      <p:sp>
        <p:nvSpPr>
          <p:cNvPr id="53" name="Text 44">
            <a:extLst>
              <a:ext uri="{FF2B5EF4-FFF2-40B4-BE49-F238E27FC236}">
                <a16:creationId xmlns:a16="http://schemas.microsoft.com/office/drawing/2014/main" id="{24A7B910-2D33-19C0-0A41-ADD925BF3F0A}"/>
              </a:ext>
            </a:extLst>
          </p:cNvPr>
          <p:cNvSpPr/>
          <p:nvPr/>
        </p:nvSpPr>
        <p:spPr>
          <a:xfrm>
            <a:off x="1143000" y="4626864"/>
            <a:ext cx="3017520" cy="621792"/>
          </a:xfrm>
          <a:prstGeom prst="rect">
            <a:avLst/>
          </a:prstGeom>
          <a:noFill/>
          <a:ln/>
        </p:spPr>
        <p:txBody>
          <a:bodyPr wrap="square" rtlCol="0" anchor="ctr"/>
          <a:lstStyle/>
          <a:p>
            <a:pPr marL="0" indent="0" algn="just">
              <a:buNone/>
            </a:pPr>
            <a:r>
              <a:rPr lang="en-US" sz="1400" dirty="0">
                <a:solidFill>
                  <a:srgbClr val="1E293B"/>
                </a:solidFill>
                <a:latin typeface="Calibri" pitchFamily="34" charset="0"/>
                <a:ea typeface="Calibri" pitchFamily="34" charset="-122"/>
                <a:cs typeface="Calibri" pitchFamily="34" charset="-120"/>
              </a:rPr>
              <a:t>Xây dựng Cộng đồng Học liệu Mở (OER) chia sẻ ngân hàng đề và dự án Scratch sáng tạo.</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31520" y="256032"/>
            <a:ext cx="4389120" cy="274320"/>
          </a:xfrm>
          <a:prstGeom prst="rect">
            <a:avLst/>
          </a:prstGeom>
          <a:solidFill>
            <a:srgbClr val="F1F5F9"/>
          </a:solidFill>
          <a:ln w="12700">
            <a:solidFill>
              <a:srgbClr val="0284C7"/>
            </a:solidFill>
            <a:prstDash val="solid"/>
          </a:ln>
        </p:spPr>
      </p:sp>
      <p:sp>
        <p:nvSpPr>
          <p:cNvPr id="3" name="Text 1"/>
          <p:cNvSpPr/>
          <p:nvPr/>
        </p:nvSpPr>
        <p:spPr>
          <a:xfrm>
            <a:off x="777240" y="256032"/>
            <a:ext cx="4297680" cy="274320"/>
          </a:xfrm>
          <a:prstGeom prst="rect">
            <a:avLst/>
          </a:prstGeom>
          <a:noFill/>
          <a:ln/>
        </p:spPr>
        <p:txBody>
          <a:bodyPr wrap="square" rtlCol="0" anchor="ctr"/>
          <a:lstStyle/>
          <a:p>
            <a:pPr marL="0" indent="0">
              <a:buNone/>
            </a:pPr>
            <a:r>
              <a:rPr lang="en-US" sz="1000" b="1" dirty="0">
                <a:solidFill>
                  <a:srgbClr val="0284C7"/>
                </a:solidFill>
                <a:latin typeface="Calibri" pitchFamily="34" charset="0"/>
                <a:ea typeface="Calibri" pitchFamily="34" charset="-122"/>
                <a:cs typeface="Calibri" pitchFamily="34" charset="-120"/>
              </a:rPr>
              <a:t>06 | TÀI LIỆU VÀ MINH CHỨNG ĐÍNH KÈM</a:t>
            </a:r>
            <a:endParaRPr lang="en-US" sz="1000" dirty="0"/>
          </a:p>
        </p:txBody>
      </p:sp>
      <p:sp>
        <p:nvSpPr>
          <p:cNvPr id="4" name="Text 2"/>
          <p:cNvSpPr/>
          <p:nvPr/>
        </p:nvSpPr>
        <p:spPr>
          <a:xfrm>
            <a:off x="5303520" y="256032"/>
            <a:ext cx="6156655" cy="274320"/>
          </a:xfrm>
          <a:prstGeom prst="rect">
            <a:avLst/>
          </a:prstGeom>
          <a:noFill/>
          <a:ln/>
        </p:spPr>
        <p:txBody>
          <a:bodyPr wrap="square" rtlCol="0" anchor="ctr"/>
          <a:lstStyle/>
          <a:p>
            <a:pPr marL="0" indent="0" algn="r">
              <a:buNone/>
            </a:pPr>
            <a:r>
              <a:rPr lang="en-US" sz="1000" b="1" dirty="0">
                <a:solidFill>
                  <a:srgbClr val="64748B"/>
                </a:solidFill>
                <a:latin typeface="Calibri" pitchFamily="34" charset="0"/>
                <a:ea typeface="Calibri" pitchFamily="34" charset="-122"/>
                <a:cs typeface="Calibri" pitchFamily="34" charset="-120"/>
              </a:rPr>
              <a:t>Diễn đàn Đổi mới sáng tạo Giáo dục Việt Nam với Trí tuệ nhân tạo 2026</a:t>
            </a:r>
            <a:endParaRPr lang="en-US" sz="1000" dirty="0"/>
          </a:p>
        </p:txBody>
      </p:sp>
      <p:sp>
        <p:nvSpPr>
          <p:cNvPr id="5" name="Text 3"/>
          <p:cNvSpPr/>
          <p:nvPr/>
        </p:nvSpPr>
        <p:spPr>
          <a:xfrm>
            <a:off x="731520" y="566928"/>
            <a:ext cx="10728655" cy="457200"/>
          </a:xfrm>
          <a:prstGeom prst="rect">
            <a:avLst/>
          </a:prstGeom>
          <a:noFill/>
          <a:ln/>
        </p:spPr>
        <p:txBody>
          <a:bodyPr wrap="square" rtlCol="0" anchor="ctr"/>
          <a:lstStyle/>
          <a:p>
            <a:pPr marL="0" indent="0">
              <a:buNone/>
            </a:pPr>
            <a:r>
              <a:rPr lang="en-US" sz="2100" b="1">
                <a:solidFill>
                  <a:srgbClr val="000054"/>
                </a:solidFill>
                <a:latin typeface="Calibri" pitchFamily="34" charset="0"/>
                <a:ea typeface="Calibri" pitchFamily="34" charset="-122"/>
                <a:cs typeface="Calibri" pitchFamily="34" charset="-120"/>
              </a:rPr>
              <a:t>LIÊN </a:t>
            </a:r>
            <a:r>
              <a:rPr lang="en-US" sz="2100" b="1" dirty="0">
                <a:solidFill>
                  <a:srgbClr val="000054"/>
                </a:solidFill>
                <a:latin typeface="Calibri" pitchFamily="34" charset="0"/>
                <a:ea typeface="Calibri" pitchFamily="34" charset="-122"/>
                <a:cs typeface="Calibri" pitchFamily="34" charset="-120"/>
              </a:rPr>
              <a:t>KẾT MINH CHỨNG CÔNG KHAI &amp; THÔNG TIN TÁC GIẢ</a:t>
            </a:r>
            <a:endParaRPr lang="en-US" sz="2100" dirty="0"/>
          </a:p>
        </p:txBody>
      </p:sp>
      <p:sp>
        <p:nvSpPr>
          <p:cNvPr id="6" name="Shape 4"/>
          <p:cNvSpPr/>
          <p:nvPr/>
        </p:nvSpPr>
        <p:spPr>
          <a:xfrm>
            <a:off x="731520" y="1051560"/>
            <a:ext cx="10728655" cy="0"/>
          </a:xfrm>
          <a:prstGeom prst="line">
            <a:avLst/>
          </a:prstGeom>
          <a:noFill/>
          <a:ln w="12700">
            <a:solidFill>
              <a:srgbClr val="E2E8F0"/>
            </a:solidFill>
            <a:prstDash val="solid"/>
          </a:ln>
        </p:spPr>
      </p:sp>
      <p:sp>
        <p:nvSpPr>
          <p:cNvPr id="7" name="Shape 5"/>
          <p:cNvSpPr/>
          <p:nvPr/>
        </p:nvSpPr>
        <p:spPr>
          <a:xfrm>
            <a:off x="731520" y="6199632"/>
            <a:ext cx="10728655" cy="0"/>
          </a:xfrm>
          <a:prstGeom prst="line">
            <a:avLst/>
          </a:prstGeom>
          <a:noFill/>
          <a:ln w="31750">
            <a:solidFill>
              <a:srgbClr val="E61E2A"/>
            </a:solidFill>
            <a:prstDash val="solid"/>
          </a:ln>
        </p:spPr>
      </p:sp>
      <p:pic>
        <p:nvPicPr>
          <p:cNvPr id="8" name="Image 0" descr="D:\LAB\TheGroup_Quizz\NGAY HOI_NHA GIAO SANG TAO_CONG NGHE SO, AI_2026\mau_slide_extracted\footer_circuit.png"/>
          <p:cNvPicPr>
            <a:picLocks noChangeAspect="1"/>
          </p:cNvPicPr>
          <p:nvPr/>
        </p:nvPicPr>
        <p:blipFill>
          <a:blip r:embed="rId3"/>
          <a:stretch>
            <a:fillRect/>
          </a:stretch>
        </p:blipFill>
        <p:spPr>
          <a:xfrm>
            <a:off x="0" y="6254496"/>
            <a:ext cx="12191695" cy="603504"/>
          </a:xfrm>
          <a:prstGeom prst="rect">
            <a:avLst/>
          </a:prstGeom>
        </p:spPr>
      </p:pic>
      <p:sp>
        <p:nvSpPr>
          <p:cNvPr id="9" name="Text 6"/>
          <p:cNvSpPr/>
          <p:nvPr/>
        </p:nvSpPr>
        <p:spPr>
          <a:xfrm>
            <a:off x="731520" y="6254496"/>
            <a:ext cx="5029200" cy="320040"/>
          </a:xfrm>
          <a:prstGeom prst="rect">
            <a:avLst/>
          </a:prstGeom>
          <a:noFill/>
          <a:ln/>
        </p:spPr>
        <p:txBody>
          <a:bodyPr wrap="square" rtlCol="0" anchor="ctr"/>
          <a:lstStyle/>
          <a:p>
            <a:pPr marL="0" indent="0">
              <a:buNone/>
            </a:pPr>
            <a:r>
              <a:rPr lang="en-US" sz="950" b="1" dirty="0">
                <a:solidFill>
                  <a:srgbClr val="000054"/>
                </a:solidFill>
                <a:latin typeface="Calibri" pitchFamily="34" charset="0"/>
                <a:ea typeface="Calibri" pitchFamily="34" charset="-122"/>
                <a:cs typeface="Calibri" pitchFamily="34" charset="-120"/>
              </a:rPr>
              <a:t>Diễn đàn Đổi mới sáng tạo Giáo dục Việt Nam với Trí tuệ nhân tạo</a:t>
            </a:r>
            <a:endParaRPr lang="en-US" sz="950" dirty="0"/>
          </a:p>
        </p:txBody>
      </p:sp>
      <p:sp>
        <p:nvSpPr>
          <p:cNvPr id="10" name="Text 7"/>
          <p:cNvSpPr/>
          <p:nvPr/>
        </p:nvSpPr>
        <p:spPr>
          <a:xfrm>
            <a:off x="4754880" y="6254496"/>
            <a:ext cx="5943600" cy="320040"/>
          </a:xfrm>
          <a:prstGeom prst="rect">
            <a:avLst/>
          </a:prstGeom>
          <a:noFill/>
          <a:ln/>
        </p:spPr>
        <p:txBody>
          <a:bodyPr wrap="square" rtlCol="0" anchor="ctr"/>
          <a:lstStyle/>
          <a:p>
            <a:pPr marL="0" indent="0" algn="r">
              <a:buNone/>
            </a:pPr>
            <a:r>
              <a:rPr lang="en-US" sz="900" dirty="0">
                <a:solidFill>
                  <a:srgbClr val="475569"/>
                </a:solidFill>
                <a:latin typeface="Calibri" pitchFamily="34" charset="0"/>
                <a:ea typeface="Calibri" pitchFamily="34" charset="-122"/>
                <a:cs typeface="Calibri" pitchFamily="34" charset="-120"/>
              </a:rPr>
              <a:t>Tên sản phẩm: ETAN EduAI – Giải pháp Ứng dụng AI Dạy học, Đánh giá Tiểu học</a:t>
            </a:r>
            <a:endParaRPr lang="en-US" sz="900" dirty="0"/>
          </a:p>
        </p:txBody>
      </p:sp>
      <p:sp>
        <p:nvSpPr>
          <p:cNvPr id="11" name="Text 8"/>
          <p:cNvSpPr/>
          <p:nvPr/>
        </p:nvSpPr>
        <p:spPr>
          <a:xfrm>
            <a:off x="10881360" y="6254496"/>
            <a:ext cx="578815" cy="320040"/>
          </a:xfrm>
          <a:prstGeom prst="rect">
            <a:avLst/>
          </a:prstGeom>
          <a:noFill/>
          <a:ln/>
        </p:spPr>
        <p:txBody>
          <a:bodyPr wrap="square" rtlCol="0" anchor="ctr"/>
          <a:lstStyle/>
          <a:p>
            <a:pPr marL="0" indent="0" algn="r">
              <a:buNone/>
            </a:pPr>
            <a:r>
              <a:rPr lang="en-US" sz="900" b="1" dirty="0">
                <a:solidFill>
                  <a:srgbClr val="000054"/>
                </a:solidFill>
                <a:latin typeface="Calibri" pitchFamily="34" charset="0"/>
                <a:ea typeface="Calibri" pitchFamily="34" charset="-122"/>
                <a:cs typeface="Calibri" pitchFamily="34" charset="-120"/>
              </a:rPr>
              <a:t>15 / 15</a:t>
            </a:r>
            <a:endParaRPr lang="en-US" sz="900" dirty="0"/>
          </a:p>
        </p:txBody>
      </p:sp>
      <p:sp>
        <p:nvSpPr>
          <p:cNvPr id="13" name="Text 10"/>
          <p:cNvSpPr/>
          <p:nvPr/>
        </p:nvSpPr>
        <p:spPr>
          <a:xfrm>
            <a:off x="300619" y="1325880"/>
            <a:ext cx="6694541" cy="292608"/>
          </a:xfrm>
          <a:prstGeom prst="rect">
            <a:avLst/>
          </a:prstGeom>
          <a:noFill/>
          <a:ln/>
        </p:spPr>
        <p:txBody>
          <a:bodyPr wrap="square" rtlCol="0" anchor="ctr"/>
          <a:lstStyle/>
          <a:p>
            <a:pPr marL="0" indent="0">
              <a:buNone/>
            </a:pPr>
            <a:r>
              <a:rPr lang="en-US" b="1" dirty="0">
                <a:solidFill>
                  <a:srgbClr val="000054"/>
                </a:solidFill>
                <a:latin typeface="Calibri" pitchFamily="34" charset="0"/>
                <a:ea typeface="Calibri" pitchFamily="34" charset="-122"/>
                <a:cs typeface="Calibri" pitchFamily="34" charset="-120"/>
              </a:rPr>
              <a:t>HỆ </a:t>
            </a:r>
            <a:r>
              <a:rPr lang="en-US" b="1">
                <a:solidFill>
                  <a:srgbClr val="000054"/>
                </a:solidFill>
                <a:latin typeface="Calibri" pitchFamily="34" charset="0"/>
                <a:ea typeface="Calibri" pitchFamily="34" charset="-122"/>
                <a:cs typeface="Calibri" pitchFamily="34" charset="-120"/>
              </a:rPr>
              <a:t>THỐNG LIÊN </a:t>
            </a:r>
            <a:r>
              <a:rPr lang="en-US" b="1" dirty="0">
                <a:solidFill>
                  <a:srgbClr val="000054"/>
                </a:solidFill>
                <a:latin typeface="Calibri" pitchFamily="34" charset="0"/>
                <a:ea typeface="Calibri" pitchFamily="34" charset="-122"/>
                <a:cs typeface="Calibri" pitchFamily="34" charset="-120"/>
              </a:rPr>
              <a:t>KẾT MINH CHỨNG KIỂM CHỨNG CÔNG KHAI</a:t>
            </a:r>
            <a:endParaRPr lang="en-US" dirty="0"/>
          </a:p>
        </p:txBody>
      </p:sp>
      <p:sp>
        <p:nvSpPr>
          <p:cNvPr id="14" name="Text 11"/>
          <p:cNvSpPr/>
          <p:nvPr/>
        </p:nvSpPr>
        <p:spPr>
          <a:xfrm>
            <a:off x="300619" y="1691639"/>
            <a:ext cx="6694541" cy="1783081"/>
          </a:xfrm>
          <a:prstGeom prst="rect">
            <a:avLst/>
          </a:prstGeom>
          <a:noFill/>
          <a:ln/>
        </p:spPr>
        <p:txBody>
          <a:bodyPr wrap="square" rtlCol="0" anchor="ctr"/>
          <a:lstStyle/>
          <a:p>
            <a:pPr marL="342900" indent="-342900">
              <a:buFontTx/>
              <a:buChar char="-"/>
            </a:pPr>
            <a:r>
              <a:rPr lang="en-US" sz="2400" b="1">
                <a:solidFill>
                  <a:srgbClr val="000054"/>
                </a:solidFill>
                <a:latin typeface="Calibri" pitchFamily="34" charset="0"/>
                <a:ea typeface="Calibri" pitchFamily="34" charset="-122"/>
                <a:cs typeface="Calibri" pitchFamily="34" charset="-120"/>
              </a:rPr>
              <a:t>Website </a:t>
            </a:r>
            <a:r>
              <a:rPr lang="en-US" sz="2400" b="1" dirty="0">
                <a:solidFill>
                  <a:srgbClr val="000054"/>
                </a:solidFill>
                <a:latin typeface="Calibri" pitchFamily="34" charset="0"/>
                <a:ea typeface="Calibri" pitchFamily="34" charset="-122"/>
                <a:cs typeface="Calibri" pitchFamily="34" charset="-120"/>
              </a:rPr>
              <a:t>Nền tảng Học tập Thực tế: https://etan.com.vn (Vận hành </a:t>
            </a:r>
            <a:r>
              <a:rPr lang="en-US" sz="2400" b="1">
                <a:solidFill>
                  <a:srgbClr val="000054"/>
                </a:solidFill>
                <a:latin typeface="Calibri" pitchFamily="34" charset="0"/>
                <a:ea typeface="Calibri" pitchFamily="34" charset="-122"/>
                <a:cs typeface="Calibri" pitchFamily="34" charset="-120"/>
              </a:rPr>
              <a:t>24/7)</a:t>
            </a:r>
          </a:p>
          <a:p>
            <a:pPr marL="342900" indent="-342900">
              <a:buFontTx/>
              <a:buChar char="-"/>
            </a:pPr>
            <a:r>
              <a:rPr lang="en-US" sz="2400" b="1">
                <a:solidFill>
                  <a:srgbClr val="000054"/>
                </a:solidFill>
                <a:latin typeface="Calibri" pitchFamily="34" charset="0"/>
                <a:cs typeface="Calibri" pitchFamily="34" charset="-120"/>
              </a:rPr>
              <a:t>Các minh chứng khác: https://etan.com.vn/GioiThieu.aspx</a:t>
            </a:r>
            <a:endParaRPr lang="en-US" sz="2400" b="1" dirty="0"/>
          </a:p>
        </p:txBody>
      </p:sp>
      <p:sp>
        <p:nvSpPr>
          <p:cNvPr id="24" name="Shape 21"/>
          <p:cNvSpPr/>
          <p:nvPr/>
        </p:nvSpPr>
        <p:spPr>
          <a:xfrm>
            <a:off x="7360920" y="1234440"/>
            <a:ext cx="4099255" cy="4800600"/>
          </a:xfrm>
          <a:prstGeom prst="rect">
            <a:avLst/>
          </a:prstGeom>
          <a:solidFill>
            <a:srgbClr val="000054"/>
          </a:solidFill>
          <a:ln w="19050">
            <a:solidFill>
              <a:srgbClr val="00ADB5"/>
            </a:solidFill>
            <a:prstDash val="solid"/>
          </a:ln>
        </p:spPr>
      </p:sp>
      <p:sp>
        <p:nvSpPr>
          <p:cNvPr id="25" name="Text 22"/>
          <p:cNvSpPr/>
          <p:nvPr/>
        </p:nvSpPr>
        <p:spPr>
          <a:xfrm>
            <a:off x="7498080" y="1353312"/>
            <a:ext cx="3824935" cy="292608"/>
          </a:xfrm>
          <a:prstGeom prst="rect">
            <a:avLst/>
          </a:prstGeom>
          <a:noFill/>
          <a:ln/>
        </p:spPr>
        <p:txBody>
          <a:bodyPr wrap="square" rtlCol="0" anchor="ctr"/>
          <a:lstStyle/>
          <a:p>
            <a:pPr marL="0" indent="0" algn="ctr">
              <a:buNone/>
            </a:pPr>
            <a:r>
              <a:rPr lang="en-US" sz="1200" b="1" dirty="0">
                <a:solidFill>
                  <a:srgbClr val="FFEA00"/>
                </a:solidFill>
                <a:latin typeface="Calibri" pitchFamily="34" charset="0"/>
                <a:ea typeface="Calibri" pitchFamily="34" charset="-122"/>
                <a:cs typeface="Calibri" pitchFamily="34" charset="-120"/>
              </a:rPr>
              <a:t>THÔNG TIN LIÊN HỆ TÁC GIẢ</a:t>
            </a:r>
            <a:endParaRPr lang="en-US" sz="1200" dirty="0"/>
          </a:p>
        </p:txBody>
      </p:sp>
      <p:pic>
        <p:nvPicPr>
          <p:cNvPr id="26" name="Image 1" descr="D:\LAB\TheGroup_Quizz\NGAY HOI_NHA GIAO SANG TAO_CONG NGHE SO, AI_2026\qr_etan.png"/>
          <p:cNvPicPr>
            <a:picLocks noChangeAspect="1"/>
          </p:cNvPicPr>
          <p:nvPr/>
        </p:nvPicPr>
        <p:blipFill>
          <a:blip r:embed="rId4"/>
          <a:stretch>
            <a:fillRect/>
          </a:stretch>
        </p:blipFill>
        <p:spPr>
          <a:xfrm>
            <a:off x="8549640" y="1719072"/>
            <a:ext cx="1691640" cy="1691640"/>
          </a:xfrm>
          <a:prstGeom prst="rect">
            <a:avLst/>
          </a:prstGeom>
        </p:spPr>
      </p:pic>
      <p:sp>
        <p:nvSpPr>
          <p:cNvPr id="27" name="Text 23"/>
          <p:cNvSpPr/>
          <p:nvPr/>
        </p:nvSpPr>
        <p:spPr>
          <a:xfrm>
            <a:off x="7498080" y="3474720"/>
            <a:ext cx="3824935" cy="411480"/>
          </a:xfrm>
          <a:prstGeom prst="rect">
            <a:avLst/>
          </a:prstGeom>
          <a:noFill/>
          <a:ln/>
        </p:spPr>
        <p:txBody>
          <a:bodyPr wrap="square"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Quét mã QR truy cập trực tiếp hệ sinh thái</a:t>
            </a:r>
            <a:endParaRPr lang="en-US" sz="950" dirty="0"/>
          </a:p>
          <a:p>
            <a:pPr marL="0" indent="0" algn="ctr">
              <a:buNone/>
            </a:pPr>
            <a:r>
              <a:rPr lang="en-US" sz="950" b="1" dirty="0">
                <a:solidFill>
                  <a:srgbClr val="FFFFFF"/>
                </a:solidFill>
                <a:latin typeface="Calibri" pitchFamily="34" charset="0"/>
                <a:ea typeface="Calibri" pitchFamily="34" charset="-122"/>
                <a:cs typeface="Calibri" pitchFamily="34" charset="-120"/>
              </a:rPr>
              <a:t>https://etan.com.vn</a:t>
            </a:r>
            <a:endParaRPr lang="en-US" sz="950" dirty="0"/>
          </a:p>
        </p:txBody>
      </p:sp>
      <p:sp>
        <p:nvSpPr>
          <p:cNvPr id="28" name="Text 24"/>
          <p:cNvSpPr/>
          <p:nvPr/>
        </p:nvSpPr>
        <p:spPr>
          <a:xfrm>
            <a:off x="7589520" y="3977640"/>
            <a:ext cx="3657600" cy="1143000"/>
          </a:xfrm>
          <a:prstGeom prst="rect">
            <a:avLst/>
          </a:prstGeom>
          <a:noFill/>
          <a:ln/>
        </p:spPr>
        <p:txBody>
          <a:bodyPr wrap="square" rtlCol="0" anchor="ctr"/>
          <a:lstStyle/>
          <a:p>
            <a:pPr marL="0" indent="0">
              <a:buNone/>
            </a:pPr>
            <a:r>
              <a:rPr lang="en-US" sz="950" dirty="0">
                <a:solidFill>
                  <a:srgbClr val="E2E8F0"/>
                </a:solidFill>
                <a:latin typeface="Calibri" pitchFamily="34" charset="0"/>
                <a:ea typeface="Calibri" pitchFamily="34" charset="-122"/>
                <a:cs typeface="Calibri" pitchFamily="34" charset="-120"/>
              </a:rPr>
              <a:t>• Tác giả: Thầy MAI THANH HUY (GV Tin học)</a:t>
            </a:r>
            <a:endParaRPr lang="en-US" sz="950" dirty="0"/>
          </a:p>
          <a:p>
            <a:pPr marL="0" indent="0">
              <a:buNone/>
            </a:pPr>
            <a:r>
              <a:rPr lang="en-US" sz="950" dirty="0">
                <a:solidFill>
                  <a:srgbClr val="E2E8F0"/>
                </a:solidFill>
                <a:latin typeface="Calibri" pitchFamily="34" charset="0"/>
                <a:ea typeface="Calibri" pitchFamily="34" charset="-122"/>
                <a:cs typeface="Calibri" pitchFamily="34" charset="-120"/>
              </a:rPr>
              <a:t>• Đơn vị: Trường Tiểu học Tân Thới, Đồng Tháp</a:t>
            </a:r>
            <a:endParaRPr lang="en-US" sz="950" dirty="0"/>
          </a:p>
          <a:p>
            <a:pPr marL="0" indent="0">
              <a:buNone/>
            </a:pPr>
            <a:r>
              <a:rPr lang="en-US" sz="950" dirty="0">
                <a:solidFill>
                  <a:srgbClr val="E2E8F0"/>
                </a:solidFill>
                <a:latin typeface="Calibri" pitchFamily="34" charset="0"/>
                <a:ea typeface="Calibri" pitchFamily="34" charset="-122"/>
                <a:cs typeface="Calibri" pitchFamily="34" charset="-120"/>
              </a:rPr>
              <a:t>• Email: maithanhhuy1402@gmail.com</a:t>
            </a:r>
            <a:endParaRPr lang="en-US" sz="950" dirty="0"/>
          </a:p>
          <a:p>
            <a:pPr marL="0" indent="0">
              <a:buNone/>
            </a:pPr>
            <a:r>
              <a:rPr lang="en-US" sz="950" dirty="0">
                <a:solidFill>
                  <a:srgbClr val="E2E8F0"/>
                </a:solidFill>
                <a:latin typeface="Calibri" pitchFamily="34" charset="0"/>
                <a:ea typeface="Calibri" pitchFamily="34" charset="-122"/>
                <a:cs typeface="Calibri" pitchFamily="34" charset="-120"/>
              </a:rPr>
              <a:t>• Điện thoại / Zalo</a:t>
            </a:r>
            <a:r>
              <a:rPr lang="en-US" sz="950">
                <a:solidFill>
                  <a:srgbClr val="E2E8F0"/>
                </a:solidFill>
                <a:latin typeface="Calibri" pitchFamily="34" charset="0"/>
                <a:ea typeface="Calibri" pitchFamily="34" charset="-122"/>
                <a:cs typeface="Calibri" pitchFamily="34" charset="-120"/>
              </a:rPr>
              <a:t>: 0</a:t>
            </a:r>
            <a:r>
              <a:rPr lang="vi-VN" sz="950">
                <a:solidFill>
                  <a:srgbClr val="E2E8F0"/>
                </a:solidFill>
                <a:latin typeface="Calibri" pitchFamily="34" charset="0"/>
                <a:ea typeface="Calibri" pitchFamily="34" charset="-122"/>
                <a:cs typeface="Calibri" pitchFamily="34" charset="-120"/>
              </a:rPr>
              <a:t>34 222 9813</a:t>
            </a:r>
            <a:endParaRPr lang="en-US" sz="950" dirty="0"/>
          </a:p>
          <a:p>
            <a:pPr marL="0" indent="0">
              <a:buNone/>
            </a:pPr>
            <a:r>
              <a:rPr lang="en-US" sz="950" dirty="0">
                <a:solidFill>
                  <a:srgbClr val="E2E8F0"/>
                </a:solidFill>
                <a:latin typeface="Calibri" pitchFamily="34" charset="0"/>
                <a:ea typeface="Calibri" pitchFamily="34" charset="-122"/>
                <a:cs typeface="Calibri" pitchFamily="34" charset="-120"/>
              </a:rPr>
              <a:t>• Nền tảng: https://etan.com.vn</a:t>
            </a:r>
            <a:endParaRPr lang="en-US" sz="950" dirty="0"/>
          </a:p>
        </p:txBody>
      </p:sp>
      <p:sp>
        <p:nvSpPr>
          <p:cNvPr id="29" name="Shape 25"/>
          <p:cNvSpPr/>
          <p:nvPr/>
        </p:nvSpPr>
        <p:spPr>
          <a:xfrm>
            <a:off x="7543800" y="5257800"/>
            <a:ext cx="3733495" cy="658368"/>
          </a:xfrm>
          <a:prstGeom prst="rect">
            <a:avLst/>
          </a:prstGeom>
          <a:solidFill>
            <a:srgbClr val="133E87"/>
          </a:solidFill>
          <a:ln w="12700">
            <a:solidFill>
              <a:srgbClr val="FFEA00"/>
            </a:solidFill>
            <a:prstDash val="solid"/>
          </a:ln>
        </p:spPr>
      </p:sp>
      <p:sp>
        <p:nvSpPr>
          <p:cNvPr id="30" name="Text 26"/>
          <p:cNvSpPr/>
          <p:nvPr/>
        </p:nvSpPr>
        <p:spPr>
          <a:xfrm>
            <a:off x="7635240" y="5303520"/>
            <a:ext cx="3550615" cy="566928"/>
          </a:xfrm>
          <a:prstGeom prst="rect">
            <a:avLst/>
          </a:prstGeom>
          <a:noFill/>
          <a:ln/>
        </p:spPr>
        <p:txBody>
          <a:bodyPr wrap="square" rtlCol="0" anchor="ctr"/>
          <a:lstStyle/>
          <a:p>
            <a:pPr marL="0" indent="0" algn="ctr">
              <a:buNone/>
            </a:pPr>
            <a:r>
              <a:rPr lang="en-US" sz="900" b="1" i="1" dirty="0">
                <a:solidFill>
                  <a:srgbClr val="FFEA00"/>
                </a:solidFill>
                <a:latin typeface="Calibri" pitchFamily="34" charset="0"/>
                <a:ea typeface="Calibri" pitchFamily="34" charset="-122"/>
                <a:cs typeface="Calibri" pitchFamily="34" charset="-120"/>
              </a:rPr>
              <a:t>Kính chúc Ban Giám khảo và Quý Thầy Cô dồi dào sức khỏe!</a:t>
            </a:r>
            <a:endParaRPr lang="en-US" sz="900" dirty="0"/>
          </a:p>
          <a:p>
            <a:pPr marL="0" indent="0" algn="ctr">
              <a:buNone/>
            </a:pPr>
            <a:r>
              <a:rPr lang="en-US" sz="900" b="1" i="1" dirty="0">
                <a:solidFill>
                  <a:srgbClr val="FFEA00"/>
                </a:solidFill>
                <a:latin typeface="Calibri" pitchFamily="34" charset="0"/>
                <a:ea typeface="Calibri" pitchFamily="34" charset="-122"/>
                <a:cs typeface="Calibri" pitchFamily="34" charset="-120"/>
              </a:rPr>
              <a:t>Chúc Diễn đàn Đổi mới Sáng tạo Giáo dục 2026 thành công rực rỡ!</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296</TotalTime>
  <Words>5045</Words>
  <Application>Microsoft Office PowerPoint</Application>
  <PresentationFormat>Widescreen</PresentationFormat>
  <Paragraphs>373</Paragraphs>
  <Slides>15</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vt:lpstr>
      <vt:lpstr>Aptos Bold</vt:lpstr>
      <vt:lpstr>Arial</vt:lpstr>
      <vt:lpstr>Calibri</vt:lpstr>
      <vt:lpstr>Georgia</vt:lpstr>
      <vt:lpstr>Museo RMIT VN Bold</vt:lpstr>
      <vt:lpstr>Museo RMIT VN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Trường Tiểu học Tân Thới - Đồng Tháp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ETAN EduAI - Giải pháp Ứng dụng AI Toàn diện trong Dạy học, Đánh giá và Quản lý học tập Tiểu học</dc:title>
  <dc:subject>Diễn đàn Đổi mới sáng tạo Giáo dục Việt Nam với Trí tuệ nhân tạo 2026</dc:subject>
  <dc:creator>Thầy Mai Thanh Huy</dc:creator>
  <cp:lastModifiedBy>Huy Mai</cp:lastModifiedBy>
  <cp:revision>15</cp:revision>
  <dcterms:created xsi:type="dcterms:W3CDTF">2026-10-20T14:28:32Z</dcterms:created>
  <dcterms:modified xsi:type="dcterms:W3CDTF">2026-10-23T02:57:19Z</dcterms:modified>
</cp:coreProperties>
</file>